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theme/themeOverride1.xml" ContentType="application/vnd.openxmlformats-officedocument.themeOverride+xml"/>
  <Override PartName="/ppt/charts/chart3.xml" ContentType="application/vnd.openxmlformats-officedocument.drawingml.chart+xml"/>
  <Override PartName="/ppt/charts/chart4.xml" ContentType="application/vnd.openxmlformats-officedocument.drawingml.chart+xml"/>
  <Override PartName="/ppt/theme/themeOverride2.xml" ContentType="application/vnd.openxmlformats-officedocument.themeOverride+xml"/>
  <Override PartName="/ppt/charts/chart5.xml" ContentType="application/vnd.openxmlformats-officedocument.drawingml.chart+xml"/>
  <Override PartName="/ppt/theme/themeOverride3.xml" ContentType="application/vnd.openxmlformats-officedocument.themeOverride+xml"/>
  <Override PartName="/ppt/charts/chart6.xml" ContentType="application/vnd.openxmlformats-officedocument.drawingml.chart+xml"/>
  <Override PartName="/ppt/theme/themeOverride4.xml" ContentType="application/vnd.openxmlformats-officedocument.themeOverride+xml"/>
  <Override PartName="/ppt/charts/chart7.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5.xml" ContentType="application/vnd.openxmlformats-officedocument.themeOverride+xml"/>
  <Override PartName="/ppt/charts/chart8.xml" ContentType="application/vnd.openxmlformats-officedocument.drawingml.chart+xml"/>
  <Override PartName="/ppt/charts/chart9.xml" ContentType="application/vnd.openxmlformats-officedocument.drawingml.chart+xml"/>
  <Override PartName="/ppt/charts/chart10.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6.xml" ContentType="application/vnd.openxmlformats-officedocument.themeOverride+xml"/>
  <Override PartName="/ppt/charts/chart11.xml" ContentType="application/vnd.openxmlformats-officedocument.drawingml.chart+xml"/>
  <Override PartName="/ppt/theme/themeOverride7.xml" ContentType="application/vnd.openxmlformats-officedocument.themeOverride+xml"/>
  <Override PartName="/ppt/charts/chart12.xml" ContentType="application/vnd.openxmlformats-officedocument.drawingml.chart+xml"/>
  <Override PartName="/ppt/theme/themeOverride8.xml" ContentType="application/vnd.openxmlformats-officedocument.themeOverride+xml"/>
  <Override PartName="/ppt/charts/chart1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9.xml" ContentType="application/vnd.openxmlformats-officedocument.themeOverride+xml"/>
  <Override PartName="/ppt/notesSlides/notesSlide1.xml" ContentType="application/vnd.openxmlformats-officedocument.presentationml.notesSlide+xml"/>
  <Override PartName="/ppt/charts/chart1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10.xml" ContentType="application/vnd.openxmlformats-officedocument.themeOverride+xml"/>
  <Override PartName="/ppt/charts/chart1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11.xml" ContentType="application/vnd.openxmlformats-officedocument.themeOverride+xml"/>
  <Override PartName="/ppt/charts/chart16.xml" ContentType="application/vnd.openxmlformats-officedocument.drawingml.chart+xml"/>
  <Override PartName="/ppt/charts/style6.xml" ContentType="application/vnd.ms-office.chartstyle+xml"/>
  <Override PartName="/ppt/charts/colors6.xml" ContentType="application/vnd.ms-office.chartcolorstyle+xml"/>
  <Override PartName="/ppt/theme/themeOverride12.xml" ContentType="application/vnd.openxmlformats-officedocument.themeOverride+xml"/>
  <Override PartName="/ppt/notesSlides/notesSlide2.xml" ContentType="application/vnd.openxmlformats-officedocument.presentationml.notesSlide+xml"/>
  <Override PartName="/ppt/charts/chart17.xml" ContentType="application/vnd.openxmlformats-officedocument.drawingml.chart+xml"/>
  <Override PartName="/ppt/charts/style7.xml" ContentType="application/vnd.ms-office.chartstyle+xml"/>
  <Override PartName="/ppt/charts/colors7.xml" ContentType="application/vnd.ms-office.chartcolorstyle+xml"/>
  <Override PartName="/ppt/charts/chart18.xml" ContentType="application/vnd.openxmlformats-officedocument.drawingml.chart+xml"/>
  <Override PartName="/ppt/charts/style8.xml" ContentType="application/vnd.ms-office.chartstyle+xml"/>
  <Override PartName="/ppt/charts/colors8.xml" ContentType="application/vnd.ms-office.chartcolorstyle+xml"/>
  <Override PartName="/ppt/charts/chart19.xml" ContentType="application/vnd.openxmlformats-officedocument.drawingml.chart+xml"/>
  <Override PartName="/ppt/charts/style9.xml" ContentType="application/vnd.ms-office.chartstyle+xml"/>
  <Override PartName="/ppt/charts/colors9.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3" r:id="rId1"/>
  </p:sldMasterIdLst>
  <p:notesMasterIdLst>
    <p:notesMasterId r:id="rId83"/>
  </p:notesMasterIdLst>
  <p:sldIdLst>
    <p:sldId id="256" r:id="rId2"/>
    <p:sldId id="257" r:id="rId3"/>
    <p:sldId id="258" r:id="rId4"/>
    <p:sldId id="259" r:id="rId5"/>
    <p:sldId id="332" r:id="rId6"/>
    <p:sldId id="317" r:id="rId7"/>
    <p:sldId id="318" r:id="rId8"/>
    <p:sldId id="319" r:id="rId9"/>
    <p:sldId id="358" r:id="rId10"/>
    <p:sldId id="271" r:id="rId11"/>
    <p:sldId id="272" r:id="rId12"/>
    <p:sldId id="273" r:id="rId13"/>
    <p:sldId id="278" r:id="rId14"/>
    <p:sldId id="279" r:id="rId15"/>
    <p:sldId id="275" r:id="rId16"/>
    <p:sldId id="276" r:id="rId17"/>
    <p:sldId id="277" r:id="rId18"/>
    <p:sldId id="335" r:id="rId19"/>
    <p:sldId id="325" r:id="rId20"/>
    <p:sldId id="260" r:id="rId21"/>
    <p:sldId id="336" r:id="rId22"/>
    <p:sldId id="334" r:id="rId23"/>
    <p:sldId id="344" r:id="rId24"/>
    <p:sldId id="261" r:id="rId25"/>
    <p:sldId id="263" r:id="rId26"/>
    <p:sldId id="262" r:id="rId27"/>
    <p:sldId id="337" r:id="rId28"/>
    <p:sldId id="266" r:id="rId29"/>
    <p:sldId id="267" r:id="rId30"/>
    <p:sldId id="264" r:id="rId31"/>
    <p:sldId id="269" r:id="rId32"/>
    <p:sldId id="324" r:id="rId33"/>
    <p:sldId id="323" r:id="rId34"/>
    <p:sldId id="265" r:id="rId35"/>
    <p:sldId id="313" r:id="rId36"/>
    <p:sldId id="346" r:id="rId37"/>
    <p:sldId id="363" r:id="rId38"/>
    <p:sldId id="355" r:id="rId39"/>
    <p:sldId id="341" r:id="rId40"/>
    <p:sldId id="343" r:id="rId41"/>
    <p:sldId id="347" r:id="rId42"/>
    <p:sldId id="321" r:id="rId43"/>
    <p:sldId id="353" r:id="rId44"/>
    <p:sldId id="281" r:id="rId45"/>
    <p:sldId id="354" r:id="rId46"/>
    <p:sldId id="365" r:id="rId47"/>
    <p:sldId id="284" r:id="rId48"/>
    <p:sldId id="338" r:id="rId49"/>
    <p:sldId id="357" r:id="rId50"/>
    <p:sldId id="286" r:id="rId51"/>
    <p:sldId id="287" r:id="rId52"/>
    <p:sldId id="364" r:id="rId53"/>
    <p:sldId id="359" r:id="rId54"/>
    <p:sldId id="360" r:id="rId55"/>
    <p:sldId id="361" r:id="rId56"/>
    <p:sldId id="320" r:id="rId57"/>
    <p:sldId id="302" r:id="rId58"/>
    <p:sldId id="351" r:id="rId59"/>
    <p:sldId id="288" r:id="rId60"/>
    <p:sldId id="314" r:id="rId61"/>
    <p:sldId id="330" r:id="rId62"/>
    <p:sldId id="331" r:id="rId63"/>
    <p:sldId id="299" r:id="rId64"/>
    <p:sldId id="300" r:id="rId65"/>
    <p:sldId id="301" r:id="rId66"/>
    <p:sldId id="303" r:id="rId67"/>
    <p:sldId id="304" r:id="rId68"/>
    <p:sldId id="305" r:id="rId69"/>
    <p:sldId id="307" r:id="rId70"/>
    <p:sldId id="306" r:id="rId71"/>
    <p:sldId id="308" r:id="rId72"/>
    <p:sldId id="309" r:id="rId73"/>
    <p:sldId id="310" r:id="rId74"/>
    <p:sldId id="340" r:id="rId75"/>
    <p:sldId id="311" r:id="rId76"/>
    <p:sldId id="356" r:id="rId77"/>
    <p:sldId id="327" r:id="rId78"/>
    <p:sldId id="316" r:id="rId79"/>
    <p:sldId id="362" r:id="rId80"/>
    <p:sldId id="348" r:id="rId81"/>
    <p:sldId id="349" r:id="rId8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76" autoAdjust="0"/>
    <p:restoredTop sz="93786" autoAdjust="0"/>
  </p:normalViewPr>
  <p:slideViewPr>
    <p:cSldViewPr snapToGrid="0">
      <p:cViewPr varScale="1">
        <p:scale>
          <a:sx n="109" d="100"/>
          <a:sy n="109" d="100"/>
        </p:scale>
        <p:origin x="109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1.xml"/></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4.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2.xml"/></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3.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6.xlsx"/><Relationship Id="rId1" Type="http://schemas.openxmlformats.org/officeDocument/2006/relationships/themeOverride" Target="../theme/themeOverride4.xml"/></Relationships>
</file>

<file path=ppt/charts/_rels/chart7.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7.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8.xlsx"/></Relationships>
</file>

<file path=ppt/charts/_rels/chart9.xml.rels><?xml version="1.0" encoding="UTF-8" standalone="yes"?>
<Relationships xmlns="http://schemas.openxmlformats.org/package/2006/relationships"><Relationship Id="rId1" Type="http://schemas.openxmlformats.org/officeDocument/2006/relationships/package" Target="../embeddings/Microsoft_Excel_Worksheet9.xlsx"/></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0.xlsx"/></Relationships>
</file>

<file path=ppt/charts/_rels/chart11.xml.rels><?xml version="1.0" encoding="UTF-8" standalone="yes"?>
<Relationships xmlns="http://schemas.openxmlformats.org/package/2006/relationships"><Relationship Id="rId2" Type="http://schemas.openxmlformats.org/officeDocument/2006/relationships/package" Target="../embeddings/Microsoft_Excel_Worksheet11.xlsx"/><Relationship Id="rId1" Type="http://schemas.openxmlformats.org/officeDocument/2006/relationships/themeOverride" Target="../theme/themeOverride7.xml"/></Relationships>
</file>

<file path=ppt/charts/_rels/chart12.xml.rels><?xml version="1.0" encoding="UTF-8" standalone="yes"?>
<Relationships xmlns="http://schemas.openxmlformats.org/package/2006/relationships"><Relationship Id="rId2" Type="http://schemas.openxmlformats.org/officeDocument/2006/relationships/package" Target="../embeddings/Microsoft_Excel_Worksheet12.xlsx"/><Relationship Id="rId1" Type="http://schemas.openxmlformats.org/officeDocument/2006/relationships/themeOverride" Target="../theme/themeOverride8.xml"/></Relationships>
</file>

<file path=ppt/charts/_rels/chart13.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13.xlsx"/></Relationships>
</file>

<file path=ppt/charts/_rels/chart14.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14.xlsx"/></Relationships>
</file>

<file path=ppt/charts/_rels/chart15.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15.xlsx"/></Relationships>
</file>

<file path=ppt/charts/_rels/chart16.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16.xlsx"/></Relationships>
</file>

<file path=ppt/charts/_rels/chart17.xml.rels><?xml version="1.0" encoding="UTF-8" standalone="yes"?>
<Relationships xmlns="http://schemas.openxmlformats.org/package/2006/relationships"><Relationship Id="rId3" Type="http://schemas.openxmlformats.org/officeDocument/2006/relationships/oleObject" Target="file:///\\STFLSRV\STFDR$\SgGida01\Desktop\SYS\B3%20YEREL-B&#214;LGESEL%20SATINALMA\ONAYLI%20TEDAR&#304;K&#199;&#304;%20L&#304;STES&#304;\Onayl&#305;%20Tedarik&#231;i%20Listesi%202023.xlsx" TargetMode="External"/><Relationship Id="rId2" Type="http://schemas.microsoft.com/office/2011/relationships/chartColorStyle" Target="colors7.xml"/><Relationship Id="rId1" Type="http://schemas.microsoft.com/office/2011/relationships/chartStyle" Target="style7.xml"/></Relationships>
</file>

<file path=ppt/charts/_rels/chart18.xml.rels><?xml version="1.0" encoding="UTF-8" standalone="yes"?>
<Relationships xmlns="http://schemas.openxmlformats.org/package/2006/relationships"><Relationship Id="rId3" Type="http://schemas.openxmlformats.org/officeDocument/2006/relationships/package" Target="../embeddings/Microsoft_Excel_Worksheet17.xlsx"/><Relationship Id="rId2" Type="http://schemas.microsoft.com/office/2011/relationships/chartColorStyle" Target="colors8.xml"/><Relationship Id="rId1" Type="http://schemas.microsoft.com/office/2011/relationships/chartStyle" Target="style8.xml"/></Relationships>
</file>

<file path=ppt/charts/_rels/chart19.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tr-TR" dirty="0"/>
              <a:t>2022 Kişi Başı Elektrik Tüketim</a:t>
            </a:r>
          </a:p>
        </c:rich>
      </c:tx>
      <c:layout>
        <c:manualLayout>
          <c:xMode val="edge"/>
          <c:yMode val="edge"/>
          <c:x val="0.13282187809814347"/>
          <c:y val="0.87424440949070803"/>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0.14543895228791912"/>
          <c:y val="2.5898513196372163E-2"/>
          <c:w val="0.84204617763637468"/>
          <c:h val="0.74777049516855298"/>
        </c:manualLayout>
      </c:layout>
      <c:bar3DChart>
        <c:barDir val="col"/>
        <c:grouping val="clustered"/>
        <c:varyColors val="0"/>
        <c:dLbls>
          <c:showLegendKey val="0"/>
          <c:showVal val="0"/>
          <c:showCatName val="0"/>
          <c:showSerName val="0"/>
          <c:showPercent val="0"/>
          <c:showBubbleSize val="0"/>
        </c:dLbls>
        <c:gapWidth val="100"/>
        <c:shape val="box"/>
        <c:axId val="334499048"/>
        <c:axId val="334493952"/>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1"/>
                      <c:pt idx="0">
                        <c:v>#REF!</c:v>
                      </c:pt>
                    </c:strCache>
                  </c:strRef>
                </c:tx>
                <c:invertIfNegative val="0"/>
                <c:dLbls>
                  <c:dLbl>
                    <c:idx val="0"/>
                    <c:layout>
                      <c:manualLayout>
                        <c:x val="9.673518742442563E-3"/>
                        <c:y val="-4.678362573099416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837A-47A5-86CA-C606DD9C2CFC}"/>
                      </c:ext>
                      <c:ext uri="{CE6537A1-D6FC-4f65-9D91-7224C49458BB}"/>
                    </c:extLst>
                  </c:dLbl>
                  <c:dLbl>
                    <c:idx val="1"/>
                    <c:layout>
                      <c:manualLayout>
                        <c:x val="8.8293074611139142E-3"/>
                        <c:y val="8.6755383647219766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837A-47A5-86CA-C606DD9C2CFC}"/>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837A-47A5-86CA-C606DD9C2CFC}"/>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837A-47A5-86CA-C606DD9C2CFC}"/>
                      </c:ext>
                      <c:ext uri="{CE6537A1-D6FC-4f65-9D91-7224C49458BB}"/>
                    </c:extLst>
                  </c:dLbl>
                  <c:dLbl>
                    <c:idx val="5"/>
                    <c:layout>
                      <c:manualLayout>
                        <c:x val="-5.6706496935767063E-2"/>
                        <c:y val="1.196696904115057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837A-47A5-86CA-C606DD9C2CFC}"/>
                      </c:ext>
                      <c:ext uri="{CE6537A1-D6FC-4f65-9D91-7224C49458BB}"/>
                    </c:extLst>
                  </c:dLbl>
                  <c:dLbl>
                    <c:idx val="6"/>
                    <c:layout>
                      <c:manualLayout>
                        <c:x val="-8.0597803146432834E-2"/>
                        <c:y val="6.330954244754492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837A-47A5-86CA-C606DD9C2CFC}"/>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837A-47A5-86CA-C606DD9C2CFC}"/>
                      </c:ext>
                      <c:ext uri="{CE6537A1-D6FC-4f65-9D91-7224C49458BB}"/>
                    </c:extLst>
                  </c:dLbl>
                  <c:dLbl>
                    <c:idx val="8"/>
                    <c:layout>
                      <c:manualLayout>
                        <c:x val="-2.666806310638015E-2"/>
                        <c:y val="-0.16316120186469241"/>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837A-47A5-86CA-C606DD9C2CFC}"/>
                      </c:ext>
                      <c:ext uri="{CE6537A1-D6FC-4f65-9D91-7224C49458BB}"/>
                    </c:extLst>
                  </c:dLbl>
                  <c:dLbl>
                    <c:idx val="9"/>
                    <c:layout>
                      <c:manualLayout>
                        <c:x val="-6.1312890553931031E-3"/>
                        <c:y val="-0.1520593004016494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837A-47A5-86CA-C606DD9C2CFC}"/>
                      </c:ext>
                      <c:ext uri="{CE6537A1-D6FC-4f65-9D91-7224C49458BB}"/>
                    </c:extLst>
                  </c:dLbl>
                  <c:dLbl>
                    <c:idx val="10"/>
                    <c:layout>
                      <c:manualLayout>
                        <c:x val="6.6685814131515558E-2"/>
                        <c:y val="-8.850722556081311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837A-47A5-86CA-C606DD9C2CFC}"/>
                      </c:ext>
                      <c:ext uri="{CE6537A1-D6FC-4f65-9D91-7224C49458BB}"/>
                    </c:extLst>
                  </c:dLbl>
                  <c:dLbl>
                    <c:idx val="11"/>
                    <c:layout>
                      <c:manualLayout>
                        <c:x val="7.0868680713580781E-2"/>
                        <c:y val="1.97154303080536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837A-47A5-86CA-C606DD9C2CFC}"/>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C-837A-47A5-86CA-C606DD9C2CFC}"/>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1"/>
                      <c:pt idx="0">
                        <c:v>#REF!</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General</c:formatCode>
                      <c:ptCount val="1"/>
                      <c:pt idx="0">
                        <c:v>1</c:v>
                      </c:pt>
                    </c:numCache>
                  </c:numRef>
                </c:val>
                <c:extLst xmlns:c15="http://schemas.microsoft.com/office/drawing/2012/chart" xmlns:c16r2="http://schemas.microsoft.com/office/drawing/2015/06/chart">
                  <c:ext xmlns:c16="http://schemas.microsoft.com/office/drawing/2014/chart" uri="{C3380CC4-5D6E-409C-BE32-E72D297353CC}">
                    <c16:uniqueId val="{0000000D-837A-47A5-86CA-C606DD9C2CFC}"/>
                  </c:ext>
                </c:extLst>
              </c15:ser>
            </c15:filteredBarSeries>
          </c:ext>
        </c:extLst>
      </c:bar3DChart>
      <c:catAx>
        <c:axId val="334499048"/>
        <c:scaling>
          <c:orientation val="minMax"/>
        </c:scaling>
        <c:delete val="0"/>
        <c:axPos val="b"/>
        <c:numFmt formatCode="General" sourceLinked="1"/>
        <c:majorTickMark val="out"/>
        <c:minorTickMark val="none"/>
        <c:tickLblPos val="nextTo"/>
        <c:crossAx val="334493952"/>
        <c:crosses val="autoZero"/>
        <c:auto val="1"/>
        <c:lblAlgn val="ctr"/>
        <c:lblOffset val="100"/>
        <c:noMultiLvlLbl val="0"/>
      </c:catAx>
      <c:valAx>
        <c:axId val="334493952"/>
        <c:scaling>
          <c:orientation val="minMax"/>
        </c:scaling>
        <c:delete val="0"/>
        <c:axPos val="l"/>
        <c:majorGridlines/>
        <c:title>
          <c:tx>
            <c:rich>
              <a:bodyPr/>
              <a:lstStyle/>
              <a:p>
                <a:pPr>
                  <a:defRPr/>
                </a:pPr>
                <a:r>
                  <a:rPr lang="tr-TR"/>
                  <a:t>KİŞİ BAŞI ELEKTRİK</a:t>
                </a:r>
                <a:r>
                  <a:rPr lang="tr-TR" baseline="0"/>
                  <a:t> TÜKETİMİ</a:t>
                </a:r>
                <a:endParaRPr lang="tr-TR"/>
              </a:p>
            </c:rich>
          </c:tx>
          <c:layout>
            <c:manualLayout>
              <c:xMode val="edge"/>
              <c:yMode val="edge"/>
              <c:x val="2.7278657583532418E-2"/>
              <c:y val="0.13770912947022296"/>
            </c:manualLayout>
          </c:layout>
          <c:overlay val="0"/>
        </c:title>
        <c:numFmt formatCode="0.00" sourceLinked="1"/>
        <c:majorTickMark val="out"/>
        <c:minorTickMark val="none"/>
        <c:tickLblPos val="nextTo"/>
        <c:crossAx val="334499048"/>
        <c:crosses val="autoZero"/>
        <c:crossBetween val="between"/>
      </c:valAx>
      <c:spPr>
        <a:noFill/>
        <a:ln w="25400">
          <a:noFill/>
        </a:ln>
      </c:spPr>
    </c:plotArea>
    <c:legend>
      <c:legendPos val="r"/>
      <c:layout>
        <c:manualLayout>
          <c:xMode val="edge"/>
          <c:yMode val="edge"/>
          <c:x val="0.6988722479823033"/>
          <c:y val="2.7295360009823411E-2"/>
          <c:w val="0.1510908879752863"/>
          <c:h val="0.21591538371136451"/>
        </c:manualLayout>
      </c:layout>
      <c:overlay val="0"/>
      <c:txPr>
        <a:bodyPr/>
        <a:lstStyle/>
        <a:p>
          <a:pPr rtl="0">
            <a:defRPr/>
          </a:pPr>
          <a:endParaRPr lang="tr-TR"/>
        </a:p>
      </c:txPr>
    </c:legend>
    <c:plotVisOnly val="1"/>
    <c:dispBlanksAs val="zero"/>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tr-TR" sz="1600" dirty="0"/>
              <a:t>2022 Kişi Başı Elektrik Tüketim</a:t>
            </a:r>
          </a:p>
        </c:rich>
      </c:tx>
      <c:layout>
        <c:manualLayout>
          <c:xMode val="edge"/>
          <c:yMode val="edge"/>
          <c:x val="0.20822891562004803"/>
          <c:y val="0.88380408438370217"/>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8.3816142620998568E-2"/>
          <c:y val="2.2728192495491142E-2"/>
          <c:w val="0.84204617763637468"/>
          <c:h val="0.74777049516855298"/>
        </c:manualLayout>
      </c:layout>
      <c:bar3DChart>
        <c:barDir val="col"/>
        <c:grouping val="clustered"/>
        <c:varyColors val="0"/>
        <c:ser>
          <c:idx val="2"/>
          <c:order val="2"/>
          <c:tx>
            <c:strRef>
              <c:f>'2022'!$B$2:$B$3</c:f>
              <c:strCache>
                <c:ptCount val="2"/>
                <c:pt idx="0">
                  <c:v>2022</c:v>
                </c:pt>
                <c:pt idx="1">
                  <c:v>Kişi başı elektrik tüketim)</c:v>
                </c:pt>
              </c:strCache>
            </c:strRef>
          </c:tx>
          <c:spPr>
            <a:solidFill>
              <a:schemeClr val="accent2">
                <a:lumMod val="60000"/>
                <a:lumOff val="40000"/>
              </a:schemeClr>
            </a:solidFill>
          </c:spPr>
          <c:invertIfNegative val="0"/>
          <c:cat>
            <c:strRef>
              <c:f>'2022'!$A$4:$A$15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'2022'!$B$4:$B$15</c:f>
              <c:numCache>
                <c:formatCode>0.00</c:formatCode>
                <c:ptCount val="12"/>
                <c:pt idx="0">
                  <c:v>42.56</c:v>
                </c:pt>
                <c:pt idx="1">
                  <c:v>35.659999999999997</c:v>
                </c:pt>
                <c:pt idx="2">
                  <c:v>33.520000000000003</c:v>
                </c:pt>
                <c:pt idx="3">
                  <c:v>33.71</c:v>
                </c:pt>
                <c:pt idx="4">
                  <c:v>17.36</c:v>
                </c:pt>
                <c:pt idx="5" formatCode="General">
                  <c:v>19.5</c:v>
                </c:pt>
                <c:pt idx="6" formatCode="General">
                  <c:v>3.37</c:v>
                </c:pt>
                <c:pt idx="7" formatCode="General">
                  <c:v>4.13</c:v>
                </c:pt>
                <c:pt idx="8" formatCode="General">
                  <c:v>18.39</c:v>
                </c:pt>
                <c:pt idx="9" formatCode="General">
                  <c:v>14.49</c:v>
                </c:pt>
                <c:pt idx="10" formatCode="General">
                  <c:v>21.41</c:v>
                </c:pt>
                <c:pt idx="11" formatCode="General">
                  <c:v>44.87</c:v>
                </c:pt>
              </c:numCache>
            </c:numRef>
          </c:val>
          <c:extLst xmlns:c16r2="http://schemas.microsoft.com/office/drawing/2015/06/chart">
            <c:ext xmlns:c16="http://schemas.microsoft.com/office/drawing/2014/chart" uri="{C3380CC4-5D6E-409C-BE32-E72D297353CC}">
              <c16:uniqueId val="{00000000-CAAB-466F-8999-FACF758D59A4}"/>
            </c:ext>
          </c:extLst>
        </c:ser>
        <c:dLbls>
          <c:showLegendKey val="0"/>
          <c:showVal val="0"/>
          <c:showCatName val="0"/>
          <c:showSerName val="0"/>
          <c:showPercent val="0"/>
          <c:showBubbleSize val="0"/>
        </c:dLbls>
        <c:gapWidth val="100"/>
        <c:shape val="box"/>
        <c:axId val="334494344"/>
        <c:axId val="334495128"/>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1"/>
                      <c:pt idx="0">
                        <c:v>#REF!</c:v>
                      </c:pt>
                    </c:strCache>
                  </c:strRef>
                </c:tx>
                <c:invertIfNegative val="0"/>
                <c:dLbls>
                  <c:dLbl>
                    <c:idx val="0"/>
                    <c:layout>
                      <c:manualLayout>
                        <c:x val="9.673518742442563E-3"/>
                        <c:y val="-4.678362573099416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CAAB-466F-8999-FACF758D59A4}"/>
                      </c:ext>
                      <c:ext uri="{CE6537A1-D6FC-4f65-9D91-7224C49458BB}"/>
                    </c:extLst>
                  </c:dLbl>
                  <c:dLbl>
                    <c:idx val="1"/>
                    <c:layout>
                      <c:manualLayout>
                        <c:x val="8.8293074611139142E-3"/>
                        <c:y val="8.6755383647219766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CAAB-466F-8999-FACF758D59A4}"/>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CAAB-466F-8999-FACF758D59A4}"/>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CAAB-466F-8999-FACF758D59A4}"/>
                      </c:ext>
                      <c:ext uri="{CE6537A1-D6FC-4f65-9D91-7224C49458BB}"/>
                    </c:extLst>
                  </c:dLbl>
                  <c:dLbl>
                    <c:idx val="5"/>
                    <c:layout>
                      <c:manualLayout>
                        <c:x val="-5.6706496935767063E-2"/>
                        <c:y val="1.196696904115057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CAAB-466F-8999-FACF758D59A4}"/>
                      </c:ext>
                      <c:ext uri="{CE6537A1-D6FC-4f65-9D91-7224C49458BB}"/>
                    </c:extLst>
                  </c:dLbl>
                  <c:dLbl>
                    <c:idx val="6"/>
                    <c:layout>
                      <c:manualLayout>
                        <c:x val="-8.0597803146432834E-2"/>
                        <c:y val="6.330954244754492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CAAB-466F-8999-FACF758D59A4}"/>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CAAB-466F-8999-FACF758D59A4}"/>
                      </c:ext>
                      <c:ext uri="{CE6537A1-D6FC-4f65-9D91-7224C49458BB}"/>
                    </c:extLst>
                  </c:dLbl>
                  <c:dLbl>
                    <c:idx val="8"/>
                    <c:layout>
                      <c:manualLayout>
                        <c:x val="-2.666806310638015E-2"/>
                        <c:y val="-0.16316120186469241"/>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CAAB-466F-8999-FACF758D59A4}"/>
                      </c:ext>
                      <c:ext uri="{CE6537A1-D6FC-4f65-9D91-7224C49458BB}"/>
                    </c:extLst>
                  </c:dLbl>
                  <c:dLbl>
                    <c:idx val="9"/>
                    <c:layout>
                      <c:manualLayout>
                        <c:x val="-6.1312890553931031E-3"/>
                        <c:y val="-0.1520593004016494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CAAB-466F-8999-FACF758D59A4}"/>
                      </c:ext>
                      <c:ext uri="{CE6537A1-D6FC-4f65-9D91-7224C49458BB}"/>
                    </c:extLst>
                  </c:dLbl>
                  <c:dLbl>
                    <c:idx val="10"/>
                    <c:layout>
                      <c:manualLayout>
                        <c:x val="6.6685814131515558E-2"/>
                        <c:y val="-8.850722556081311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CAAB-466F-8999-FACF758D59A4}"/>
                      </c:ext>
                      <c:ext uri="{CE6537A1-D6FC-4f65-9D91-7224C49458BB}"/>
                    </c:extLst>
                  </c:dLbl>
                  <c:dLbl>
                    <c:idx val="11"/>
                    <c:layout>
                      <c:manualLayout>
                        <c:x val="7.0868680713580781E-2"/>
                        <c:y val="1.97154303080536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CAAB-466F-8999-FACF758D59A4}"/>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C-CAAB-466F-8999-FACF758D59A4}"/>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1"/>
                      <c:pt idx="0">
                        <c:v>#REF!</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General</c:formatCode>
                      <c:ptCount val="1"/>
                      <c:pt idx="0">
                        <c:v>1</c:v>
                      </c:pt>
                    </c:numCache>
                  </c:numRef>
                </c:val>
                <c:extLst xmlns:c15="http://schemas.microsoft.com/office/drawing/2012/chart" xmlns:c16r2="http://schemas.microsoft.com/office/drawing/2015/06/chart">
                  <c:ext xmlns:c16="http://schemas.microsoft.com/office/drawing/2014/chart" uri="{C3380CC4-5D6E-409C-BE32-E72D297353CC}">
                    <c16:uniqueId val="{0000000D-CAAB-466F-8999-FACF758D59A4}"/>
                  </c:ext>
                </c:extLst>
              </c15:ser>
            </c15:filteredBarSeries>
          </c:ext>
        </c:extLst>
      </c:bar3DChart>
      <c:catAx>
        <c:axId val="334494344"/>
        <c:scaling>
          <c:orientation val="minMax"/>
        </c:scaling>
        <c:delete val="0"/>
        <c:axPos val="b"/>
        <c:numFmt formatCode="General" sourceLinked="1"/>
        <c:majorTickMark val="out"/>
        <c:minorTickMark val="none"/>
        <c:tickLblPos val="nextTo"/>
        <c:crossAx val="334495128"/>
        <c:crosses val="autoZero"/>
        <c:auto val="1"/>
        <c:lblAlgn val="ctr"/>
        <c:lblOffset val="100"/>
        <c:noMultiLvlLbl val="0"/>
      </c:catAx>
      <c:valAx>
        <c:axId val="334495128"/>
        <c:scaling>
          <c:orientation val="minMax"/>
        </c:scaling>
        <c:delete val="0"/>
        <c:axPos val="l"/>
        <c:majorGridlines/>
        <c:title>
          <c:tx>
            <c:rich>
              <a:bodyPr/>
              <a:lstStyle/>
              <a:p>
                <a:pPr>
                  <a:defRPr/>
                </a:pPr>
                <a:r>
                  <a:rPr lang="tr-TR"/>
                  <a:t>KİŞİ BAŞI ELEKTRİK</a:t>
                </a:r>
                <a:r>
                  <a:rPr lang="tr-TR" baseline="0"/>
                  <a:t> TÜKETİMİ</a:t>
                </a:r>
                <a:endParaRPr lang="tr-TR"/>
              </a:p>
            </c:rich>
          </c:tx>
          <c:layout>
            <c:manualLayout>
              <c:xMode val="edge"/>
              <c:yMode val="edge"/>
              <c:x val="2.7278657583532418E-2"/>
              <c:y val="0.13770912947022296"/>
            </c:manualLayout>
          </c:layout>
          <c:overlay val="0"/>
        </c:title>
        <c:numFmt formatCode="0.00" sourceLinked="1"/>
        <c:majorTickMark val="out"/>
        <c:minorTickMark val="none"/>
        <c:tickLblPos val="nextTo"/>
        <c:crossAx val="334494344"/>
        <c:crosses val="autoZero"/>
        <c:crossBetween val="between"/>
      </c:valAx>
      <c:spPr>
        <a:noFill/>
        <a:ln w="25400">
          <a:noFill/>
        </a:ln>
      </c:spPr>
    </c:plotArea>
    <c:legend>
      <c:legendPos val="r"/>
      <c:layout>
        <c:manualLayout>
          <c:xMode val="edge"/>
          <c:yMode val="edge"/>
          <c:x val="0.6988722479823033"/>
          <c:y val="2.7295360009823411E-2"/>
          <c:w val="0.1510908879752863"/>
          <c:h val="0.21591538371136451"/>
        </c:manualLayout>
      </c:layout>
      <c:overlay val="0"/>
      <c:txPr>
        <a:bodyPr/>
        <a:lstStyle/>
        <a:p>
          <a:pPr rtl="0">
            <a:defRPr/>
          </a:pPr>
          <a:endParaRPr lang="tr-TR"/>
        </a:p>
      </c:txPr>
    </c:legend>
    <c:plotVisOnly val="1"/>
    <c:dispBlanksAs val="zero"/>
    <c:showDLblsOverMax val="0"/>
  </c:chart>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tr-TR" sz="1600" b="1" i="0" dirty="0"/>
              <a:t>2023 Kişi Başı Elektrik</a:t>
            </a:r>
            <a:r>
              <a:rPr lang="tr-TR" sz="1600" b="1" i="0" baseline="0" dirty="0"/>
              <a:t> </a:t>
            </a:r>
            <a:r>
              <a:rPr lang="tr-TR" sz="1600" b="1" i="0" dirty="0"/>
              <a:t>Tüketim</a:t>
            </a:r>
          </a:p>
        </c:rich>
      </c:tx>
      <c:layout>
        <c:manualLayout>
          <c:xMode val="edge"/>
          <c:yMode val="edge"/>
          <c:x val="0.22467247472393667"/>
          <c:y val="0.86591524135107689"/>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0.1456991247048052"/>
          <c:y val="3.8411633310040431E-2"/>
          <c:w val="0.84204617763637468"/>
          <c:h val="0.74777049516855298"/>
        </c:manualLayout>
      </c:layout>
      <c:bar3DChart>
        <c:barDir val="col"/>
        <c:grouping val="clustered"/>
        <c:varyColors val="0"/>
        <c:ser>
          <c:idx val="2"/>
          <c:order val="2"/>
          <c:tx>
            <c:strRef>
              <c:f>'2023'!$B$2:$B$3</c:f>
              <c:strCache>
                <c:ptCount val="2"/>
                <c:pt idx="0">
                  <c:v>2023</c:v>
                </c:pt>
                <c:pt idx="1">
                  <c:v>Kişi başı elektrik tüketim)</c:v>
                </c:pt>
              </c:strCache>
            </c:strRef>
          </c:tx>
          <c:spPr>
            <a:solidFill>
              <a:schemeClr val="accent2">
                <a:lumMod val="60000"/>
                <a:lumOff val="40000"/>
              </a:schemeClr>
            </a:solidFill>
          </c:spPr>
          <c:invertIfNegative val="0"/>
          <c:cat>
            <c:strRef>
              <c:f>'2023'!$A$4:$A$15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'2023'!$B$4:$B$15</c:f>
              <c:numCache>
                <c:formatCode>0.00</c:formatCode>
                <c:ptCount val="12"/>
                <c:pt idx="0">
                  <c:v>27.99</c:v>
                </c:pt>
                <c:pt idx="1">
                  <c:v>43.003</c:v>
                </c:pt>
                <c:pt idx="2">
                  <c:v>38.426000000000002</c:v>
                </c:pt>
                <c:pt idx="3">
                  <c:v>30.513999999999999</c:v>
                </c:pt>
                <c:pt idx="4">
                  <c:v>19.161000000000001</c:v>
                </c:pt>
                <c:pt idx="5" formatCode="General">
                  <c:v>16.416</c:v>
                </c:pt>
                <c:pt idx="6" formatCode="General">
                  <c:v>5.4539999999999997</c:v>
                </c:pt>
                <c:pt idx="7" formatCode="General">
                  <c:v>6.6959999999999997</c:v>
                </c:pt>
                <c:pt idx="8" formatCode="General">
                  <c:v>1.5309999999999999</c:v>
                </c:pt>
                <c:pt idx="9" formatCode="General">
                  <c:v>18.12</c:v>
                </c:pt>
                <c:pt idx="10" formatCode="General">
                  <c:v>49.34</c:v>
                </c:pt>
                <c:pt idx="11" formatCode="General">
                  <c:v>74.27</c:v>
                </c:pt>
              </c:numCache>
            </c:numRef>
          </c:val>
          <c:extLst xmlns:c16r2="http://schemas.microsoft.com/office/drawing/2015/06/chart">
            <c:ext xmlns:c16="http://schemas.microsoft.com/office/drawing/2014/chart" uri="{C3380CC4-5D6E-409C-BE32-E72D297353CC}">
              <c16:uniqueId val="{00000000-786D-4342-872F-926596F13C10}"/>
            </c:ext>
          </c:extLst>
        </c:ser>
        <c:dLbls>
          <c:showLegendKey val="0"/>
          <c:showVal val="0"/>
          <c:showCatName val="0"/>
          <c:showSerName val="0"/>
          <c:showPercent val="0"/>
          <c:showBubbleSize val="0"/>
        </c:dLbls>
        <c:gapWidth val="100"/>
        <c:shape val="box"/>
        <c:axId val="334495912"/>
        <c:axId val="334497088"/>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1"/>
                      <c:pt idx="0">
                        <c:v>#REF!</c:v>
                      </c:pt>
                    </c:strCache>
                  </c:strRef>
                </c:tx>
                <c:invertIfNegative val="0"/>
                <c:dLbls>
                  <c:dLbl>
                    <c:idx val="0"/>
                    <c:layout>
                      <c:manualLayout>
                        <c:x val="9.673518742442563E-3"/>
                        <c:y val="-4.678362573099416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786D-4342-872F-926596F13C10}"/>
                      </c:ext>
                      <c:ext uri="{CE6537A1-D6FC-4f65-9D91-7224C49458BB}"/>
                    </c:extLst>
                  </c:dLbl>
                  <c:dLbl>
                    <c:idx val="1"/>
                    <c:layout>
                      <c:manualLayout>
                        <c:x val="8.8293074611139142E-3"/>
                        <c:y val="8.6755383647219766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786D-4342-872F-926596F13C10}"/>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786D-4342-872F-926596F13C10}"/>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786D-4342-872F-926596F13C10}"/>
                      </c:ext>
                      <c:ext uri="{CE6537A1-D6FC-4f65-9D91-7224C49458BB}"/>
                    </c:extLst>
                  </c:dLbl>
                  <c:dLbl>
                    <c:idx val="5"/>
                    <c:layout>
                      <c:manualLayout>
                        <c:x val="-5.6706496935767063E-2"/>
                        <c:y val="1.1966969041150575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786D-4342-872F-926596F13C10}"/>
                      </c:ext>
                      <c:ext uri="{CE6537A1-D6FC-4f65-9D91-7224C49458BB}"/>
                    </c:extLst>
                  </c:dLbl>
                  <c:dLbl>
                    <c:idx val="6"/>
                    <c:layout>
                      <c:manualLayout>
                        <c:x val="-8.0597803146432834E-2"/>
                        <c:y val="6.330954244754492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786D-4342-872F-926596F13C10}"/>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786D-4342-872F-926596F13C10}"/>
                      </c:ext>
                      <c:ext uri="{CE6537A1-D6FC-4f65-9D91-7224C49458BB}"/>
                    </c:extLst>
                  </c:dLbl>
                  <c:dLbl>
                    <c:idx val="8"/>
                    <c:layout>
                      <c:manualLayout>
                        <c:x val="-2.666806310638015E-2"/>
                        <c:y val="-0.16316120186469241"/>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786D-4342-872F-926596F13C10}"/>
                      </c:ext>
                      <c:ext uri="{CE6537A1-D6FC-4f65-9D91-7224C49458BB}"/>
                    </c:extLst>
                  </c:dLbl>
                  <c:dLbl>
                    <c:idx val="9"/>
                    <c:layout>
                      <c:manualLayout>
                        <c:x val="-6.1312890553931031E-3"/>
                        <c:y val="-0.1520593004016494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786D-4342-872F-926596F13C10}"/>
                      </c:ext>
                      <c:ext uri="{CE6537A1-D6FC-4f65-9D91-7224C49458BB}"/>
                    </c:extLst>
                  </c:dLbl>
                  <c:dLbl>
                    <c:idx val="10"/>
                    <c:layout>
                      <c:manualLayout>
                        <c:x val="6.6685814131515558E-2"/>
                        <c:y val="-8.8507225560813113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786D-4342-872F-926596F13C10}"/>
                      </c:ext>
                      <c:ext uri="{CE6537A1-D6FC-4f65-9D91-7224C49458BB}"/>
                    </c:extLst>
                  </c:dLbl>
                  <c:dLbl>
                    <c:idx val="11"/>
                    <c:layout>
                      <c:manualLayout>
                        <c:x val="7.0868680713580781E-2"/>
                        <c:y val="1.971543030805362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786D-4342-872F-926596F13C10}"/>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C-786D-4342-872F-926596F13C10}"/>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1"/>
                      <c:pt idx="0">
                        <c:v>#REF!</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General</c:formatCode>
                      <c:ptCount val="1"/>
                      <c:pt idx="0">
                        <c:v>1</c:v>
                      </c:pt>
                    </c:numCache>
                  </c:numRef>
                </c:val>
                <c:extLst xmlns:c15="http://schemas.microsoft.com/office/drawing/2012/chart" xmlns:c16r2="http://schemas.microsoft.com/office/drawing/2015/06/chart">
                  <c:ext xmlns:c16="http://schemas.microsoft.com/office/drawing/2014/chart" uri="{C3380CC4-5D6E-409C-BE32-E72D297353CC}">
                    <c16:uniqueId val="{0000000D-786D-4342-872F-926596F13C10}"/>
                  </c:ext>
                </c:extLst>
              </c15:ser>
            </c15:filteredBarSeries>
          </c:ext>
        </c:extLst>
      </c:bar3DChart>
      <c:catAx>
        <c:axId val="334495912"/>
        <c:scaling>
          <c:orientation val="minMax"/>
        </c:scaling>
        <c:delete val="0"/>
        <c:axPos val="b"/>
        <c:numFmt formatCode="General" sourceLinked="1"/>
        <c:majorTickMark val="out"/>
        <c:minorTickMark val="none"/>
        <c:tickLblPos val="nextTo"/>
        <c:crossAx val="334497088"/>
        <c:crosses val="autoZero"/>
        <c:auto val="1"/>
        <c:lblAlgn val="ctr"/>
        <c:lblOffset val="100"/>
        <c:noMultiLvlLbl val="0"/>
      </c:catAx>
      <c:valAx>
        <c:axId val="334497088"/>
        <c:scaling>
          <c:orientation val="minMax"/>
        </c:scaling>
        <c:delete val="0"/>
        <c:axPos val="l"/>
        <c:majorGridlines/>
        <c:title>
          <c:tx>
            <c:rich>
              <a:bodyPr/>
              <a:lstStyle/>
              <a:p>
                <a:pPr>
                  <a:defRPr/>
                </a:pPr>
                <a:r>
                  <a:rPr lang="tr-TR"/>
                  <a:t>KİŞİ BAŞI ELEKTRİK</a:t>
                </a:r>
                <a:r>
                  <a:rPr lang="tr-TR" baseline="0"/>
                  <a:t> TÜKETİMİ</a:t>
                </a:r>
                <a:endParaRPr lang="tr-TR"/>
              </a:p>
            </c:rich>
          </c:tx>
          <c:layout>
            <c:manualLayout>
              <c:xMode val="edge"/>
              <c:yMode val="edge"/>
              <c:x val="2.7278657583532418E-2"/>
              <c:y val="0.13770912947022296"/>
            </c:manualLayout>
          </c:layout>
          <c:overlay val="0"/>
        </c:title>
        <c:numFmt formatCode="0.00" sourceLinked="1"/>
        <c:majorTickMark val="out"/>
        <c:minorTickMark val="none"/>
        <c:tickLblPos val="nextTo"/>
        <c:crossAx val="334495912"/>
        <c:crosses val="autoZero"/>
        <c:crossBetween val="between"/>
      </c:valAx>
      <c:spPr>
        <a:noFill/>
        <a:ln w="25400">
          <a:noFill/>
        </a:ln>
      </c:spPr>
    </c:plotArea>
    <c:legend>
      <c:legendPos val="r"/>
      <c:layout>
        <c:manualLayout>
          <c:xMode val="edge"/>
          <c:yMode val="edge"/>
          <c:x val="0.6988722479823033"/>
          <c:y val="2.7295360009823411E-2"/>
          <c:w val="0.1510908879752863"/>
          <c:h val="0.21591538371136451"/>
        </c:manualLayout>
      </c:layout>
      <c:overlay val="0"/>
      <c:txPr>
        <a:bodyPr/>
        <a:lstStyle/>
        <a:p>
          <a:pPr rtl="0">
            <a:defRPr/>
          </a:pPr>
          <a:endParaRPr lang="tr-TR"/>
        </a:p>
      </c:txPr>
    </c:legend>
    <c:plotVisOnly val="1"/>
    <c:dispBlanksAs val="zero"/>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600" b="1">
                <a:solidFill>
                  <a:srgbClr val="FF0000"/>
                </a:solidFill>
              </a:rPr>
              <a:t>2022-2023</a:t>
            </a:r>
            <a:r>
              <a:rPr lang="tr-TR" sz="1600" b="1" baseline="0">
                <a:solidFill>
                  <a:srgbClr val="FF0000"/>
                </a:solidFill>
              </a:rPr>
              <a:t> KİŞİ BAŞI ELEKTRİK TÜKETİMİ KARŞILAŞTIRMASI </a:t>
            </a:r>
            <a:endParaRPr lang="en-US" sz="1600" b="1">
              <a:solidFill>
                <a:srgbClr val="FF0000"/>
              </a:solidFill>
            </a:endParaRPr>
          </a:p>
        </c:rich>
      </c:tx>
      <c:overlay val="0"/>
      <c:spPr>
        <a:noFill/>
        <a:ln>
          <a:noFill/>
        </a:ln>
        <a:effectLst/>
      </c:sp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karşılaştırma'!$C$6:$C$17</c:f>
              <c:numCache>
                <c:formatCode>0.00</c:formatCode>
                <c:ptCount val="12"/>
                <c:pt idx="0">
                  <c:v>42.56</c:v>
                </c:pt>
                <c:pt idx="1">
                  <c:v>35.659999999999997</c:v>
                </c:pt>
                <c:pt idx="2">
                  <c:v>33.520000000000003</c:v>
                </c:pt>
                <c:pt idx="3">
                  <c:v>33.71</c:v>
                </c:pt>
                <c:pt idx="4">
                  <c:v>17.36</c:v>
                </c:pt>
                <c:pt idx="5" formatCode="General">
                  <c:v>19.5</c:v>
                </c:pt>
                <c:pt idx="6" formatCode="General">
                  <c:v>3.37</c:v>
                </c:pt>
                <c:pt idx="7" formatCode="General">
                  <c:v>4.13</c:v>
                </c:pt>
                <c:pt idx="8" formatCode="General">
                  <c:v>18.39</c:v>
                </c:pt>
                <c:pt idx="9" formatCode="General">
                  <c:v>14.49</c:v>
                </c:pt>
                <c:pt idx="10" formatCode="General">
                  <c:v>21.41</c:v>
                </c:pt>
                <c:pt idx="11" formatCode="General">
                  <c:v>44.87</c:v>
                </c:pt>
              </c:numCache>
            </c:numRef>
          </c:val>
          <c:extLst xmlns:c16r2="http://schemas.microsoft.com/office/drawing/2015/06/chart">
            <c:ext xmlns:c16="http://schemas.microsoft.com/office/drawing/2014/chart" uri="{C3380CC4-5D6E-409C-BE32-E72D297353CC}">
              <c16:uniqueId val="{00000000-A827-4890-AF31-C307752DF2DD}"/>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60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karşılaştırma'!$C$22:$C$33</c:f>
              <c:numCache>
                <c:formatCode>0.00</c:formatCode>
                <c:ptCount val="12"/>
                <c:pt idx="0">
                  <c:v>27.99</c:v>
                </c:pt>
                <c:pt idx="1">
                  <c:v>43.003</c:v>
                </c:pt>
                <c:pt idx="2">
                  <c:v>38.426000000000002</c:v>
                </c:pt>
                <c:pt idx="3">
                  <c:v>30.513999999999999</c:v>
                </c:pt>
                <c:pt idx="4">
                  <c:v>19.161000000000001</c:v>
                </c:pt>
                <c:pt idx="5" formatCode="General">
                  <c:v>16.416</c:v>
                </c:pt>
                <c:pt idx="6" formatCode="General">
                  <c:v>5.4539999999999997</c:v>
                </c:pt>
                <c:pt idx="7" formatCode="General">
                  <c:v>6.6959999999999997</c:v>
                </c:pt>
                <c:pt idx="8" formatCode="General">
                  <c:v>1.5309999999999999</c:v>
                </c:pt>
                <c:pt idx="9" formatCode="General">
                  <c:v>18.12</c:v>
                </c:pt>
                <c:pt idx="10" formatCode="General">
                  <c:v>49.34</c:v>
                </c:pt>
                <c:pt idx="11" formatCode="General">
                  <c:v>74.27</c:v>
                </c:pt>
              </c:numCache>
            </c:numRef>
          </c:val>
          <c:extLst xmlns:c16r2="http://schemas.microsoft.com/office/drawing/2015/06/chart">
            <c:ext xmlns:c16="http://schemas.microsoft.com/office/drawing/2014/chart" uri="{C3380CC4-5D6E-409C-BE32-E72D297353CC}">
              <c16:uniqueId val="{00000001-A827-4890-AF31-C307752DF2DD}"/>
            </c:ext>
          </c:extLst>
        </c:ser>
        <c:dLbls>
          <c:dLblPos val="outEnd"/>
          <c:showLegendKey val="0"/>
          <c:showVal val="1"/>
          <c:showCatName val="0"/>
          <c:showSerName val="0"/>
          <c:showPercent val="0"/>
          <c:showBubbleSize val="0"/>
        </c:dLbls>
        <c:gapWidth val="226"/>
        <c:overlap val="-100"/>
        <c:axId val="334498264"/>
        <c:axId val="334491600"/>
      </c:barChart>
      <c:catAx>
        <c:axId val="3344982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491600"/>
        <c:crosses val="autoZero"/>
        <c:auto val="1"/>
        <c:lblAlgn val="ctr"/>
        <c:lblOffset val="100"/>
        <c:noMultiLvlLbl val="0"/>
      </c:catAx>
      <c:valAx>
        <c:axId val="334491600"/>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498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solidFill>
        <a:schemeClr val="tx1">
          <a:lumMod val="15000"/>
          <a:lumOff val="85000"/>
        </a:schemeClr>
      </a:solidFill>
      <a:round/>
    </a:ln>
    <a:effectLst/>
  </c:spPr>
  <c:txPr>
    <a:bodyPr/>
    <a:lstStyle/>
    <a:p>
      <a:pPr>
        <a:defRPr/>
      </a:pPr>
      <a:endParaRPr lang="tr-TR"/>
    </a:p>
  </c:tx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400" dirty="0"/>
              <a:t>2022 </a:t>
            </a:r>
            <a:r>
              <a:rPr lang="en-US" sz="1400" dirty="0" err="1"/>
              <a:t>Kişi</a:t>
            </a:r>
            <a:r>
              <a:rPr lang="en-US" sz="1400" dirty="0"/>
              <a:t> </a:t>
            </a:r>
            <a:r>
              <a:rPr lang="tr-TR" sz="1400" dirty="0"/>
              <a:t>B</a:t>
            </a:r>
            <a:r>
              <a:rPr lang="en-US" sz="1400" dirty="0" err="1"/>
              <a:t>aşı</a:t>
            </a:r>
            <a:r>
              <a:rPr lang="en-US" sz="1400" dirty="0"/>
              <a:t> </a:t>
            </a:r>
            <a:r>
              <a:rPr lang="en-US" sz="1400" dirty="0" err="1"/>
              <a:t>Doğalgaz</a:t>
            </a:r>
            <a:r>
              <a:rPr lang="en-US" sz="1400" dirty="0"/>
              <a:t>(</a:t>
            </a:r>
            <a:r>
              <a:rPr lang="tr-TR" sz="1400" dirty="0"/>
              <a:t>LNG</a:t>
            </a:r>
            <a:r>
              <a:rPr lang="en-US" sz="1400" dirty="0"/>
              <a:t>) </a:t>
            </a:r>
            <a:r>
              <a:rPr lang="en-US" sz="1400" dirty="0" err="1"/>
              <a:t>Tüketim</a:t>
            </a:r>
            <a:r>
              <a:rPr lang="en-US" sz="1400" dirty="0"/>
              <a:t> </a:t>
            </a:r>
          </a:p>
        </c:rich>
      </c:tx>
      <c:layout>
        <c:manualLayout>
          <c:xMode val="edge"/>
          <c:yMode val="edge"/>
          <c:x val="0.17565018576736208"/>
          <c:y val="0.88379009985128532"/>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8.3816142620998568E-2"/>
          <c:y val="2.2728192495491142E-2"/>
          <c:w val="0.84204617763637435"/>
          <c:h val="0.74777049516855265"/>
        </c:manualLayout>
      </c:layout>
      <c:bar3DChart>
        <c:barDir val="col"/>
        <c:grouping val="clustered"/>
        <c:varyColors val="0"/>
        <c:ser>
          <c:idx val="2"/>
          <c:order val="2"/>
          <c:tx>
            <c:strRef>
              <c:f>'2022'!$C$2:$C$3</c:f>
              <c:strCache>
                <c:ptCount val="2"/>
                <c:pt idx="0">
                  <c:v>2022</c:v>
                </c:pt>
                <c:pt idx="1">
                  <c:v>Kişi başı Doğalgaz(LNG) tüketim </c:v>
                </c:pt>
              </c:strCache>
            </c:strRef>
          </c:tx>
          <c:spPr>
            <a:solidFill>
              <a:srgbClr val="FFC000"/>
            </a:solidFill>
          </c:spPr>
          <c:invertIfNegative val="0"/>
          <c:cat>
            <c:strRef>
              <c:f>'2022'!$A$4:$A$15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'2022'!$C$4:$C$15</c:f>
              <c:numCache>
                <c:formatCode>General</c:formatCode>
                <c:ptCount val="12"/>
                <c:pt idx="0">
                  <c:v>1.81</c:v>
                </c:pt>
                <c:pt idx="1">
                  <c:v>1.64</c:v>
                </c:pt>
                <c:pt idx="2">
                  <c:v>1.93</c:v>
                </c:pt>
                <c:pt idx="3">
                  <c:v>2.67</c:v>
                </c:pt>
                <c:pt idx="4">
                  <c:v>1.29</c:v>
                </c:pt>
                <c:pt idx="5">
                  <c:v>1.07</c:v>
                </c:pt>
                <c:pt idx="6">
                  <c:v>0.97</c:v>
                </c:pt>
                <c:pt idx="7">
                  <c:v>0.93</c:v>
                </c:pt>
                <c:pt idx="8">
                  <c:v>1.1000000000000001</c:v>
                </c:pt>
                <c:pt idx="9">
                  <c:v>1.1000000000000001</c:v>
                </c:pt>
                <c:pt idx="10">
                  <c:v>1.81</c:v>
                </c:pt>
                <c:pt idx="11">
                  <c:v>3.32</c:v>
                </c:pt>
              </c:numCache>
            </c:numRef>
          </c:val>
          <c:extLst xmlns:c16r2="http://schemas.microsoft.com/office/drawing/2015/06/chart">
            <c:ext xmlns:c16="http://schemas.microsoft.com/office/drawing/2014/chart" uri="{C3380CC4-5D6E-409C-BE32-E72D297353CC}">
              <c16:uniqueId val="{00000000-4693-4A0B-B947-A18C484D1871}"/>
            </c:ext>
          </c:extLst>
        </c:ser>
        <c:dLbls>
          <c:showLegendKey val="0"/>
          <c:showVal val="0"/>
          <c:showCatName val="0"/>
          <c:showSerName val="0"/>
          <c:showPercent val="0"/>
          <c:showBubbleSize val="0"/>
        </c:dLbls>
        <c:gapWidth val="100"/>
        <c:shape val="box"/>
        <c:axId val="331133976"/>
        <c:axId val="331132800"/>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1"/>
                      <c:pt idx="0">
                        <c:v>#REF!</c:v>
                      </c:pt>
                    </c:strCache>
                  </c:strRef>
                </c:tx>
                <c:invertIfNegative val="0"/>
                <c:dLbls>
                  <c:dLbl>
                    <c:idx val="1"/>
                    <c:layout>
                      <c:manualLayout>
                        <c:x val="6.3466915486833893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4693-4A0B-B947-A18C484D1871}"/>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4693-4A0B-B947-A18C484D1871}"/>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4693-4A0B-B947-A18C484D1871}"/>
                      </c:ext>
                      <c:ext uri="{CE6537A1-D6FC-4f65-9D91-7224C49458BB}"/>
                    </c:extLst>
                  </c:dLbl>
                  <c:dLbl>
                    <c:idx val="5"/>
                    <c:layout>
                      <c:manualLayout>
                        <c:x val="-4.71883410011011E-2"/>
                        <c:y val="2.449939371613638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4693-4A0B-B947-A18C484D1871}"/>
                      </c:ext>
                      <c:ext uri="{CE6537A1-D6FC-4f65-9D91-7224C49458BB}"/>
                    </c:extLst>
                  </c:dLbl>
                  <c:dLbl>
                    <c:idx val="6"/>
                    <c:layout>
                      <c:manualLayout>
                        <c:x val="-4.7946002947350234E-2"/>
                        <c:y val="-1.331123083298798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4693-4A0B-B947-A18C484D1871}"/>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4693-4A0B-B947-A18C484D1871}"/>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4693-4A0B-B947-A18C484D1871}"/>
                      </c:ext>
                      <c:ext uri="{CE6537A1-D6FC-4f65-9D91-7224C49458BB}"/>
                    </c:extLst>
                  </c:dLbl>
                  <c:dLbl>
                    <c:idx val="9"/>
                    <c:layout>
                      <c:manualLayout>
                        <c:x val="-6.1312890553930988E-3"/>
                        <c:y val="-0.1520593004016494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4693-4A0B-B947-A18C484D1871}"/>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4693-4A0B-B947-A18C484D1871}"/>
                      </c:ext>
                      <c:ext uri="{CE6537A1-D6FC-4f65-9D91-7224C49458BB}"/>
                    </c:extLst>
                  </c:dLbl>
                  <c:dLbl>
                    <c:idx val="11"/>
                    <c:layout>
                      <c:manualLayout>
                        <c:x val="5.9582908847397809E-2"/>
                        <c:y val="2.751270126321929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4693-4A0B-B947-A18C484D1871}"/>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B-4693-4A0B-B947-A18C484D1871}"/>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1"/>
                      <c:pt idx="0">
                        <c:v>#REF!</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General</c:formatCode>
                      <c:ptCount val="1"/>
                      <c:pt idx="0">
                        <c:v>1</c:v>
                      </c:pt>
                    </c:numCache>
                  </c:numRef>
                </c:val>
                <c:extLst xmlns:c15="http://schemas.microsoft.com/office/drawing/2012/chart" xmlns:c16r2="http://schemas.microsoft.com/office/drawing/2015/06/chart">
                  <c:ext xmlns:c16="http://schemas.microsoft.com/office/drawing/2014/chart" uri="{C3380CC4-5D6E-409C-BE32-E72D297353CC}">
                    <c16:uniqueId val="{0000000C-4693-4A0B-B947-A18C484D1871}"/>
                  </c:ext>
                </c:extLst>
              </c15:ser>
            </c15:filteredBarSeries>
          </c:ext>
        </c:extLst>
      </c:bar3DChart>
      <c:catAx>
        <c:axId val="331133976"/>
        <c:scaling>
          <c:orientation val="minMax"/>
        </c:scaling>
        <c:delete val="0"/>
        <c:axPos val="b"/>
        <c:numFmt formatCode="General" sourceLinked="1"/>
        <c:majorTickMark val="out"/>
        <c:minorTickMark val="none"/>
        <c:tickLblPos val="nextTo"/>
        <c:crossAx val="331132800"/>
        <c:crosses val="autoZero"/>
        <c:auto val="1"/>
        <c:lblAlgn val="ctr"/>
        <c:lblOffset val="100"/>
        <c:noMultiLvlLbl val="0"/>
      </c:catAx>
      <c:valAx>
        <c:axId val="331132800"/>
        <c:scaling>
          <c:orientation val="minMax"/>
        </c:scaling>
        <c:delete val="0"/>
        <c:axPos val="l"/>
        <c:majorGridlines/>
        <c:title>
          <c:tx>
            <c:rich>
              <a:bodyPr/>
              <a:lstStyle/>
              <a:p>
                <a:pPr>
                  <a:defRPr/>
                </a:pPr>
                <a:r>
                  <a:rPr lang="tr-TR"/>
                  <a:t>KİŞİ</a:t>
                </a:r>
                <a:r>
                  <a:rPr lang="tr-TR" baseline="0"/>
                  <a:t> BAŞI DOĞALGAZ TÜKETİM</a:t>
                </a:r>
                <a:endParaRPr lang="tr-TR"/>
              </a:p>
            </c:rich>
          </c:tx>
          <c:overlay val="0"/>
        </c:title>
        <c:numFmt formatCode="General" sourceLinked="1"/>
        <c:majorTickMark val="out"/>
        <c:minorTickMark val="none"/>
        <c:tickLblPos val="nextTo"/>
        <c:crossAx val="331133976"/>
        <c:crosses val="autoZero"/>
        <c:crossBetween val="between"/>
      </c:valAx>
      <c:spPr>
        <a:noFill/>
        <a:ln w="25400">
          <a:noFill/>
        </a:ln>
      </c:spPr>
    </c:plotArea>
    <c:plotVisOnly val="1"/>
    <c:dispBlanksAs val="zero"/>
    <c:showDLblsOverMax val="0"/>
  </c:chart>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tr-TR" sz="1400" b="1" i="0" dirty="0"/>
              <a:t>2023 KİŞİ BAŞI DOĞALGAZ</a:t>
            </a:r>
            <a:r>
              <a:rPr lang="tr-TR" sz="1400" b="1" i="0" baseline="0" dirty="0"/>
              <a:t> </a:t>
            </a:r>
            <a:r>
              <a:rPr lang="tr-TR" sz="1400" b="1" i="0" dirty="0"/>
              <a:t>(LNG) TÜKETİM </a:t>
            </a:r>
          </a:p>
        </c:rich>
      </c:tx>
      <c:layout>
        <c:manualLayout>
          <c:xMode val="edge"/>
          <c:yMode val="edge"/>
          <c:x val="1.5352941176470613E-2"/>
          <c:y val="0.89017341040462428"/>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8.3816142620998568E-2"/>
          <c:y val="2.2728192495491142E-2"/>
          <c:w val="0.84204617763637435"/>
          <c:h val="0.74777049516855265"/>
        </c:manualLayout>
      </c:layout>
      <c:bar3DChart>
        <c:barDir val="col"/>
        <c:grouping val="clustered"/>
        <c:varyColors val="0"/>
        <c:ser>
          <c:idx val="2"/>
          <c:order val="2"/>
          <c:tx>
            <c:strRef>
              <c:f>'2023'!$C$2:$C$3</c:f>
              <c:strCache>
                <c:ptCount val="2"/>
                <c:pt idx="0">
                  <c:v>2023</c:v>
                </c:pt>
                <c:pt idx="1">
                  <c:v>Kişi başı Doğalgaz(LNG) tüketim </c:v>
                </c:pt>
              </c:strCache>
            </c:strRef>
          </c:tx>
          <c:spPr>
            <a:solidFill>
              <a:srgbClr val="FFC000"/>
            </a:solidFill>
          </c:spPr>
          <c:invertIfNegative val="0"/>
          <c:cat>
            <c:strRef>
              <c:f>'2023'!$A$4:$A$15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'2023'!$C$4:$C$15</c:f>
              <c:numCache>
                <c:formatCode>General</c:formatCode>
                <c:ptCount val="12"/>
                <c:pt idx="0">
                  <c:v>1.778</c:v>
                </c:pt>
                <c:pt idx="1">
                  <c:v>2.5750000000000002</c:v>
                </c:pt>
                <c:pt idx="2">
                  <c:v>2.7850000000000001</c:v>
                </c:pt>
                <c:pt idx="3">
                  <c:v>2.3879999999999999</c:v>
                </c:pt>
                <c:pt idx="4">
                  <c:v>1.3779999999999999</c:v>
                </c:pt>
                <c:pt idx="5">
                  <c:v>1.0620000000000001</c:v>
                </c:pt>
                <c:pt idx="6">
                  <c:v>1.0069999999999999</c:v>
                </c:pt>
                <c:pt idx="7">
                  <c:v>0.94599999999999995</c:v>
                </c:pt>
                <c:pt idx="8">
                  <c:v>1.1240000000000001</c:v>
                </c:pt>
                <c:pt idx="9">
                  <c:v>1.24</c:v>
                </c:pt>
                <c:pt idx="10">
                  <c:v>3.94</c:v>
                </c:pt>
                <c:pt idx="11">
                  <c:v>5.58</c:v>
                </c:pt>
              </c:numCache>
            </c:numRef>
          </c:val>
          <c:extLst xmlns:c16r2="http://schemas.microsoft.com/office/drawing/2015/06/chart">
            <c:ext xmlns:c16="http://schemas.microsoft.com/office/drawing/2014/chart" uri="{C3380CC4-5D6E-409C-BE32-E72D297353CC}">
              <c16:uniqueId val="{00000000-C29A-4CA5-9CB9-5764EA3F5F3E}"/>
            </c:ext>
          </c:extLst>
        </c:ser>
        <c:dLbls>
          <c:showLegendKey val="0"/>
          <c:showVal val="0"/>
          <c:showCatName val="0"/>
          <c:showSerName val="0"/>
          <c:showPercent val="0"/>
          <c:showBubbleSize val="0"/>
        </c:dLbls>
        <c:gapWidth val="100"/>
        <c:shape val="box"/>
        <c:axId val="331135152"/>
        <c:axId val="331135544"/>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1"/>
                      <c:pt idx="0">
                        <c:v>#REF!</c:v>
                      </c:pt>
                    </c:strCache>
                  </c:strRef>
                </c:tx>
                <c:invertIfNegative val="0"/>
                <c:dLbls>
                  <c:dLbl>
                    <c:idx val="1"/>
                    <c:layout>
                      <c:manualLayout>
                        <c:x val="6.3466915486833893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C29A-4CA5-9CB9-5764EA3F5F3E}"/>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C29A-4CA5-9CB9-5764EA3F5F3E}"/>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C29A-4CA5-9CB9-5764EA3F5F3E}"/>
                      </c:ext>
                      <c:ext uri="{CE6537A1-D6FC-4f65-9D91-7224C49458BB}"/>
                    </c:extLst>
                  </c:dLbl>
                  <c:dLbl>
                    <c:idx val="5"/>
                    <c:layout>
                      <c:manualLayout>
                        <c:x val="-4.71883410011011E-2"/>
                        <c:y val="2.449939371613638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C29A-4CA5-9CB9-5764EA3F5F3E}"/>
                      </c:ext>
                      <c:ext uri="{CE6537A1-D6FC-4f65-9D91-7224C49458BB}"/>
                    </c:extLst>
                  </c:dLbl>
                  <c:dLbl>
                    <c:idx val="6"/>
                    <c:layout>
                      <c:manualLayout>
                        <c:x val="-4.7946002947350234E-2"/>
                        <c:y val="-1.331123083298798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C29A-4CA5-9CB9-5764EA3F5F3E}"/>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C29A-4CA5-9CB9-5764EA3F5F3E}"/>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C29A-4CA5-9CB9-5764EA3F5F3E}"/>
                      </c:ext>
                      <c:ext uri="{CE6537A1-D6FC-4f65-9D91-7224C49458BB}"/>
                    </c:extLst>
                  </c:dLbl>
                  <c:dLbl>
                    <c:idx val="9"/>
                    <c:layout>
                      <c:manualLayout>
                        <c:x val="-6.1312890553930988E-3"/>
                        <c:y val="-0.1520593004016494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C29A-4CA5-9CB9-5764EA3F5F3E}"/>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C29A-4CA5-9CB9-5764EA3F5F3E}"/>
                      </c:ext>
                      <c:ext uri="{CE6537A1-D6FC-4f65-9D91-7224C49458BB}"/>
                    </c:extLst>
                  </c:dLbl>
                  <c:dLbl>
                    <c:idx val="11"/>
                    <c:layout>
                      <c:manualLayout>
                        <c:x val="5.9582908847397809E-2"/>
                        <c:y val="2.7512701263219291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C29A-4CA5-9CB9-5764EA3F5F3E}"/>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B-C29A-4CA5-9CB9-5764EA3F5F3E}"/>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1"/>
                      <c:pt idx="0">
                        <c:v>#REF!</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General</c:formatCode>
                      <c:ptCount val="1"/>
                      <c:pt idx="0">
                        <c:v>1</c:v>
                      </c:pt>
                    </c:numCache>
                  </c:numRef>
                </c:val>
                <c:extLst xmlns:c15="http://schemas.microsoft.com/office/drawing/2012/chart" xmlns:c16r2="http://schemas.microsoft.com/office/drawing/2015/06/chart">
                  <c:ext xmlns:c16="http://schemas.microsoft.com/office/drawing/2014/chart" uri="{C3380CC4-5D6E-409C-BE32-E72D297353CC}">
                    <c16:uniqueId val="{0000000C-C29A-4CA5-9CB9-5764EA3F5F3E}"/>
                  </c:ext>
                </c:extLst>
              </c15:ser>
            </c15:filteredBarSeries>
          </c:ext>
        </c:extLst>
      </c:bar3DChart>
      <c:catAx>
        <c:axId val="331135152"/>
        <c:scaling>
          <c:orientation val="minMax"/>
        </c:scaling>
        <c:delete val="0"/>
        <c:axPos val="b"/>
        <c:numFmt formatCode="General" sourceLinked="1"/>
        <c:majorTickMark val="out"/>
        <c:minorTickMark val="none"/>
        <c:tickLblPos val="nextTo"/>
        <c:crossAx val="331135544"/>
        <c:crosses val="autoZero"/>
        <c:auto val="1"/>
        <c:lblAlgn val="ctr"/>
        <c:lblOffset val="100"/>
        <c:noMultiLvlLbl val="0"/>
      </c:catAx>
      <c:valAx>
        <c:axId val="331135544"/>
        <c:scaling>
          <c:orientation val="minMax"/>
        </c:scaling>
        <c:delete val="0"/>
        <c:axPos val="l"/>
        <c:majorGridlines/>
        <c:title>
          <c:tx>
            <c:rich>
              <a:bodyPr/>
              <a:lstStyle/>
              <a:p>
                <a:pPr>
                  <a:defRPr/>
                </a:pPr>
                <a:r>
                  <a:rPr lang="tr-TR"/>
                  <a:t>KİŞİ</a:t>
                </a:r>
                <a:r>
                  <a:rPr lang="tr-TR" baseline="0"/>
                  <a:t> BAŞI DOĞALGAZ</a:t>
                </a:r>
                <a:endParaRPr lang="tr-TR"/>
              </a:p>
            </c:rich>
          </c:tx>
          <c:overlay val="0"/>
        </c:title>
        <c:numFmt formatCode="General" sourceLinked="1"/>
        <c:majorTickMark val="out"/>
        <c:minorTickMark val="none"/>
        <c:tickLblPos val="nextTo"/>
        <c:crossAx val="331135152"/>
        <c:crosses val="autoZero"/>
        <c:crossBetween val="between"/>
      </c:valAx>
      <c:spPr>
        <a:noFill/>
        <a:ln w="25400">
          <a:noFill/>
        </a:ln>
      </c:spPr>
    </c:plotArea>
    <c:plotVisOnly val="1"/>
    <c:dispBlanksAs val="zero"/>
    <c:showDLblsOverMax val="0"/>
  </c:chart>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tr-TR" sz="1800" b="1" i="0" baseline="0">
                <a:solidFill>
                  <a:srgbClr val="FF0000"/>
                </a:solidFill>
                <a:effectLst/>
              </a:rPr>
              <a:t>2022-2023 KİŞİ BAŞI DOĞALGAZ TÜKETİMİ KARŞILAŞTIRMASI </a:t>
            </a:r>
            <a:endParaRPr lang="tr-TR">
              <a:solidFill>
                <a:srgbClr val="FF0000"/>
              </a:solidFill>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endParaRPr lang="en-US">
              <a:solidFill>
                <a:srgbClr val="FF0000"/>
              </a:solidFill>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karşılaştırma'!$E$6:$E$17</c:f>
              <c:numCache>
                <c:formatCode>General</c:formatCode>
                <c:ptCount val="12"/>
                <c:pt idx="0">
                  <c:v>1.81</c:v>
                </c:pt>
                <c:pt idx="1">
                  <c:v>1.64</c:v>
                </c:pt>
                <c:pt idx="2">
                  <c:v>1.93</c:v>
                </c:pt>
                <c:pt idx="3">
                  <c:v>2.67</c:v>
                </c:pt>
                <c:pt idx="4">
                  <c:v>1.29</c:v>
                </c:pt>
                <c:pt idx="5">
                  <c:v>1.07</c:v>
                </c:pt>
                <c:pt idx="6">
                  <c:v>0.97</c:v>
                </c:pt>
                <c:pt idx="7">
                  <c:v>0.93</c:v>
                </c:pt>
                <c:pt idx="8">
                  <c:v>1.1000000000000001</c:v>
                </c:pt>
                <c:pt idx="9">
                  <c:v>1.1000000000000001</c:v>
                </c:pt>
                <c:pt idx="10">
                  <c:v>1.81</c:v>
                </c:pt>
                <c:pt idx="11">
                  <c:v>3.32</c:v>
                </c:pt>
              </c:numCache>
            </c:numRef>
          </c:val>
          <c:extLst xmlns:c16r2="http://schemas.microsoft.com/office/drawing/2015/06/chart">
            <c:ext xmlns:c16="http://schemas.microsoft.com/office/drawing/2014/chart" uri="{C3380CC4-5D6E-409C-BE32-E72D297353CC}">
              <c16:uniqueId val="{00000000-0E9E-4800-A00B-BDEE489630DB}"/>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karşılaştırma'!$E$22:$E$33</c:f>
              <c:numCache>
                <c:formatCode>General</c:formatCode>
                <c:ptCount val="12"/>
                <c:pt idx="0">
                  <c:v>1.778</c:v>
                </c:pt>
                <c:pt idx="1">
                  <c:v>2.5750000000000002</c:v>
                </c:pt>
                <c:pt idx="2">
                  <c:v>2.7850000000000001</c:v>
                </c:pt>
                <c:pt idx="3">
                  <c:v>2.3879999999999999</c:v>
                </c:pt>
                <c:pt idx="4">
                  <c:v>1.3779999999999999</c:v>
                </c:pt>
                <c:pt idx="5">
                  <c:v>1.0620000000000001</c:v>
                </c:pt>
                <c:pt idx="6">
                  <c:v>1.0069999999999999</c:v>
                </c:pt>
                <c:pt idx="7">
                  <c:v>0.94599999999999995</c:v>
                </c:pt>
                <c:pt idx="8">
                  <c:v>1.1240000000000001</c:v>
                </c:pt>
                <c:pt idx="9">
                  <c:v>1.24</c:v>
                </c:pt>
                <c:pt idx="10">
                  <c:v>3.94</c:v>
                </c:pt>
                <c:pt idx="11">
                  <c:v>5.58</c:v>
                </c:pt>
              </c:numCache>
            </c:numRef>
          </c:val>
          <c:extLst xmlns:c16r2="http://schemas.microsoft.com/office/drawing/2015/06/chart">
            <c:ext xmlns:c16="http://schemas.microsoft.com/office/drawing/2014/chart" uri="{C3380CC4-5D6E-409C-BE32-E72D297353CC}">
              <c16:uniqueId val="{00000001-0E9E-4800-A00B-BDEE489630DB}"/>
            </c:ext>
          </c:extLst>
        </c:ser>
        <c:dLbls>
          <c:dLblPos val="outEnd"/>
          <c:showLegendKey val="0"/>
          <c:showVal val="1"/>
          <c:showCatName val="0"/>
          <c:showSerName val="0"/>
          <c:showPercent val="0"/>
          <c:showBubbleSize val="0"/>
        </c:dLbls>
        <c:gapWidth val="219"/>
        <c:overlap val="-100"/>
        <c:axId val="414532112"/>
        <c:axId val="414532504"/>
      </c:barChart>
      <c:catAx>
        <c:axId val="4145321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14532504"/>
        <c:crosses val="autoZero"/>
        <c:auto val="1"/>
        <c:lblAlgn val="ctr"/>
        <c:lblOffset val="100"/>
        <c:noMultiLvlLbl val="0"/>
      </c:catAx>
      <c:valAx>
        <c:axId val="414532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14532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tr-TR"/>
    </a:p>
  </c:txPr>
  <c:externalData r:id="rId4">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tr-TR" sz="1400" dirty="0"/>
              <a:t>2022 Kişi Başı Su Tüketim Miktarı </a:t>
            </a:r>
          </a:p>
        </c:rich>
      </c:tx>
      <c:layout>
        <c:manualLayout>
          <c:xMode val="edge"/>
          <c:yMode val="edge"/>
          <c:x val="0.10189231554389037"/>
          <c:y val="0.89193150883523142"/>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6.476301065396263E-2"/>
          <c:y val="4.3062743755496041E-2"/>
          <c:w val="0.84204617763637468"/>
          <c:h val="0.74777049516855298"/>
        </c:manualLayout>
      </c:layout>
      <c:bar3DChart>
        <c:barDir val="col"/>
        <c:grouping val="clustered"/>
        <c:varyColors val="0"/>
        <c:ser>
          <c:idx val="2"/>
          <c:order val="2"/>
          <c:tx>
            <c:strRef>
              <c:f>'2022'!$D$2:$D$3</c:f>
              <c:strCache>
                <c:ptCount val="2"/>
                <c:pt idx="0">
                  <c:v>2022</c:v>
                </c:pt>
                <c:pt idx="1">
                  <c:v>Kişi başı Su Tüketim Miktarıo </c:v>
                </c:pt>
              </c:strCache>
            </c:strRef>
          </c:tx>
          <c:spPr>
            <a:solidFill>
              <a:srgbClr val="00B0F0"/>
            </a:solidFill>
          </c:spPr>
          <c:invertIfNegative val="0"/>
          <c:cat>
            <c:strRef>
              <c:f>'2022'!$A$4:$A$15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'2022'!$D$4:$D$15</c:f>
              <c:numCache>
                <c:formatCode>0.00</c:formatCode>
                <c:ptCount val="12"/>
                <c:pt idx="0">
                  <c:v>0.42</c:v>
                </c:pt>
                <c:pt idx="1">
                  <c:v>0.54</c:v>
                </c:pt>
                <c:pt idx="2">
                  <c:v>0.32</c:v>
                </c:pt>
                <c:pt idx="3">
                  <c:v>0.82</c:v>
                </c:pt>
                <c:pt idx="4">
                  <c:v>0.31</c:v>
                </c:pt>
                <c:pt idx="5" formatCode="General">
                  <c:v>0.26</c:v>
                </c:pt>
                <c:pt idx="6" formatCode="General">
                  <c:v>0.44</c:v>
                </c:pt>
                <c:pt idx="7">
                  <c:v>0.5</c:v>
                </c:pt>
                <c:pt idx="8">
                  <c:v>0.55000000000000004</c:v>
                </c:pt>
                <c:pt idx="9">
                  <c:v>0.49</c:v>
                </c:pt>
                <c:pt idx="10">
                  <c:v>0.82</c:v>
                </c:pt>
                <c:pt idx="11">
                  <c:v>1.21</c:v>
                </c:pt>
              </c:numCache>
            </c:numRef>
          </c:val>
          <c:extLst xmlns:c16r2="http://schemas.microsoft.com/office/drawing/2015/06/chart">
            <c:ext xmlns:c16="http://schemas.microsoft.com/office/drawing/2014/chart" uri="{C3380CC4-5D6E-409C-BE32-E72D297353CC}">
              <c16:uniqueId val="{00000000-8C98-425F-87B3-5775E160A4C2}"/>
            </c:ext>
          </c:extLst>
        </c:ser>
        <c:dLbls>
          <c:showLegendKey val="0"/>
          <c:showVal val="0"/>
          <c:showCatName val="0"/>
          <c:showSerName val="0"/>
          <c:showPercent val="0"/>
          <c:showBubbleSize val="0"/>
        </c:dLbls>
        <c:gapWidth val="100"/>
        <c:shape val="box"/>
        <c:axId val="414534464"/>
        <c:axId val="414534856"/>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2"/>
                      <c:pt idx="0">
                        <c:v>2020</c:v>
                      </c:pt>
                      <c:pt idx="1">
                        <c:v>Havuz Klor (kg)</c:v>
                      </c:pt>
                    </c:strCache>
                  </c:strRef>
                </c:tx>
                <c:invertIfNegative val="0"/>
                <c:dLbls>
                  <c:dLbl>
                    <c:idx val="1"/>
                    <c:layout>
                      <c:manualLayout>
                        <c:x val="6.346691548683391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8C98-425F-87B3-5775E160A4C2}"/>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8C98-425F-87B3-5775E160A4C2}"/>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8C98-425F-87B3-5775E160A4C2}"/>
                      </c:ext>
                      <c:ext uri="{CE6537A1-D6FC-4f65-9D91-7224C49458BB}"/>
                    </c:extLst>
                  </c:dLbl>
                  <c:dLbl>
                    <c:idx val="5"/>
                    <c:layout>
                      <c:manualLayout>
                        <c:x val="-4.3808535339926652E-2"/>
                        <c:y val="1.6087243480529839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8C98-425F-87B3-5775E160A4C2}"/>
                      </c:ext>
                      <c:ext uri="{CE6537A1-D6FC-4f65-9D91-7224C49458BB}"/>
                    </c:extLst>
                  </c:dLbl>
                  <c:dLbl>
                    <c:idx val="6"/>
                    <c:layout>
                      <c:manualLayout>
                        <c:x val="-5.1325808608524669E-2"/>
                        <c:y val="-1.06214793326273E-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8C98-425F-87B3-5775E160A4C2}"/>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8C98-425F-87B3-5775E160A4C2}"/>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8C98-425F-87B3-5775E160A4C2}"/>
                      </c:ext>
                      <c:ext uri="{CE6537A1-D6FC-4f65-9D91-7224C49458BB}"/>
                    </c:extLst>
                  </c:dLbl>
                  <c:dLbl>
                    <c:idx val="9"/>
                    <c:layout>
                      <c:manualLayout>
                        <c:x val="-1.4580800974022735E-2"/>
                        <c:y val="-3.62901567128670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8C98-425F-87B3-5775E160A4C2}"/>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8C98-425F-87B3-5775E160A4C2}"/>
                      </c:ext>
                      <c:ext uri="{CE6537A1-D6FC-4f65-9D91-7224C49458BB}"/>
                    </c:extLst>
                  </c:dLbl>
                  <c:dLbl>
                    <c:idx val="11"/>
                    <c:layout>
                      <c:manualLayout>
                        <c:x val="4.7663026402231879E-3"/>
                        <c:y val="-7.5750180350263345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8C98-425F-87B3-5775E160A4C2}"/>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6r2="http://schemas.microsoft.com/office/drawing/2015/06/chart">
                  <c:ext xmlns:c16="http://schemas.microsoft.com/office/drawing/2014/chart" uri="{C3380CC4-5D6E-409C-BE32-E72D297353CC}">
                    <c16:uniqueId val="{0000000B-8C98-425F-87B3-5775E160A4C2}"/>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2"/>
                      <c:pt idx="0">
                        <c:v>2021</c:v>
                      </c:pt>
                      <c:pt idx="1">
                        <c:v>Havuz Klor (kg)</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0.00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5="http://schemas.microsoft.com/office/drawing/2012/chart" xmlns:c16r2="http://schemas.microsoft.com/office/drawing/2015/06/chart">
                  <c:ext xmlns:c16="http://schemas.microsoft.com/office/drawing/2014/chart" uri="{C3380CC4-5D6E-409C-BE32-E72D297353CC}">
                    <c16:uniqueId val="{0000000C-8C98-425F-87B3-5775E160A4C2}"/>
                  </c:ext>
                </c:extLst>
              </c15:ser>
            </c15:filteredBarSeries>
          </c:ext>
        </c:extLst>
      </c:bar3DChart>
      <c:catAx>
        <c:axId val="414534464"/>
        <c:scaling>
          <c:orientation val="minMax"/>
        </c:scaling>
        <c:delete val="0"/>
        <c:axPos val="b"/>
        <c:numFmt formatCode="General" sourceLinked="1"/>
        <c:majorTickMark val="out"/>
        <c:minorTickMark val="none"/>
        <c:tickLblPos val="nextTo"/>
        <c:crossAx val="414534856"/>
        <c:crosses val="autoZero"/>
        <c:auto val="1"/>
        <c:lblAlgn val="ctr"/>
        <c:lblOffset val="100"/>
        <c:noMultiLvlLbl val="0"/>
      </c:catAx>
      <c:valAx>
        <c:axId val="414534856"/>
        <c:scaling>
          <c:orientation val="minMax"/>
        </c:scaling>
        <c:delete val="0"/>
        <c:axPos val="l"/>
        <c:majorGridlines/>
        <c:numFmt formatCode="0.00" sourceLinked="1"/>
        <c:majorTickMark val="out"/>
        <c:minorTickMark val="none"/>
        <c:tickLblPos val="nextTo"/>
        <c:crossAx val="414534464"/>
        <c:crosses val="autoZero"/>
        <c:crossBetween val="between"/>
      </c:valAx>
      <c:spPr>
        <a:noFill/>
        <a:ln w="25400">
          <a:noFill/>
        </a:ln>
      </c:spPr>
    </c:plotArea>
    <c:plotVisOnly val="1"/>
    <c:dispBlanksAs val="zero"/>
    <c:showDLblsOverMax val="0"/>
  </c:chart>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tr-TR" sz="1400" b="1" i="0" dirty="0"/>
              <a:t>2023 Kişi Başı Su Tüketim Miktarı </a:t>
            </a:r>
          </a:p>
        </c:rich>
      </c:tx>
      <c:layout>
        <c:manualLayout>
          <c:xMode val="edge"/>
          <c:yMode val="edge"/>
          <c:x val="2.1303844372394621E-2"/>
          <c:y val="0.88115942028985506"/>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0.15583289071020692"/>
          <c:y val="2.6012445375274383E-2"/>
          <c:w val="0.84204617763637468"/>
          <c:h val="0.74777049516855298"/>
        </c:manualLayout>
      </c:layout>
      <c:bar3DChart>
        <c:barDir val="col"/>
        <c:grouping val="clustered"/>
        <c:varyColors val="0"/>
        <c:ser>
          <c:idx val="2"/>
          <c:order val="2"/>
          <c:tx>
            <c:strRef>
              <c:f>'2023'!$D$2:$D$3</c:f>
              <c:strCache>
                <c:ptCount val="2"/>
                <c:pt idx="0">
                  <c:v>2023</c:v>
                </c:pt>
                <c:pt idx="1">
                  <c:v>Kişi başı Su Tüketim Miktarı</c:v>
                </c:pt>
              </c:strCache>
            </c:strRef>
          </c:tx>
          <c:spPr>
            <a:solidFill>
              <a:srgbClr val="00B0F0"/>
            </a:solidFill>
          </c:spPr>
          <c:invertIfNegative val="0"/>
          <c:cat>
            <c:strRef>
              <c:f>'2023'!$A$4:$A$15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'2023'!$D$4:$D$15</c:f>
              <c:numCache>
                <c:formatCode>0.00</c:formatCode>
                <c:ptCount val="12"/>
                <c:pt idx="0">
                  <c:v>0.56100000000000005</c:v>
                </c:pt>
                <c:pt idx="1">
                  <c:v>1.1919999999999999</c:v>
                </c:pt>
                <c:pt idx="2">
                  <c:v>1.052</c:v>
                </c:pt>
                <c:pt idx="3">
                  <c:v>0.93</c:v>
                </c:pt>
                <c:pt idx="4">
                  <c:v>0.38600000000000001</c:v>
                </c:pt>
                <c:pt idx="5" formatCode="General">
                  <c:v>0.36299999999999999</c:v>
                </c:pt>
                <c:pt idx="6" formatCode="General">
                  <c:v>0.55500000000000005</c:v>
                </c:pt>
                <c:pt idx="7">
                  <c:v>0.52600000000000002</c:v>
                </c:pt>
                <c:pt idx="8">
                  <c:v>0.624</c:v>
                </c:pt>
                <c:pt idx="9">
                  <c:v>0.60799999999999998</c:v>
                </c:pt>
                <c:pt idx="10">
                  <c:v>2.44</c:v>
                </c:pt>
                <c:pt idx="11">
                  <c:v>1.51</c:v>
                </c:pt>
              </c:numCache>
            </c:numRef>
          </c:val>
          <c:extLst xmlns:c16r2="http://schemas.microsoft.com/office/drawing/2015/06/chart">
            <c:ext xmlns:c16="http://schemas.microsoft.com/office/drawing/2014/chart" uri="{C3380CC4-5D6E-409C-BE32-E72D297353CC}">
              <c16:uniqueId val="{00000000-9356-4C75-9EA4-4D7BF97E9489}"/>
            </c:ext>
          </c:extLst>
        </c:ser>
        <c:dLbls>
          <c:showLegendKey val="0"/>
          <c:showVal val="0"/>
          <c:showCatName val="0"/>
          <c:showSerName val="0"/>
          <c:showPercent val="0"/>
          <c:showBubbleSize val="0"/>
        </c:dLbls>
        <c:gapWidth val="100"/>
        <c:shape val="box"/>
        <c:axId val="334996664"/>
        <c:axId val="334994704"/>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2"/>
                      <c:pt idx="0">
                        <c:v>2020</c:v>
                      </c:pt>
                      <c:pt idx="1">
                        <c:v>Havuz Klor (kg)</c:v>
                      </c:pt>
                    </c:strCache>
                  </c:strRef>
                </c:tx>
                <c:invertIfNegative val="0"/>
                <c:dLbls>
                  <c:dLbl>
                    <c:idx val="1"/>
                    <c:layout>
                      <c:manualLayout>
                        <c:x val="6.346691548683391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9356-4C75-9EA4-4D7BF97E9489}"/>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9356-4C75-9EA4-4D7BF97E9489}"/>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9356-4C75-9EA4-4D7BF97E9489}"/>
                      </c:ext>
                      <c:ext uri="{CE6537A1-D6FC-4f65-9D91-7224C49458BB}"/>
                    </c:extLst>
                  </c:dLbl>
                  <c:dLbl>
                    <c:idx val="5"/>
                    <c:layout>
                      <c:manualLayout>
                        <c:x val="-4.3808535339926652E-2"/>
                        <c:y val="1.6087243480529839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9356-4C75-9EA4-4D7BF97E9489}"/>
                      </c:ext>
                      <c:ext uri="{CE6537A1-D6FC-4f65-9D91-7224C49458BB}"/>
                    </c:extLst>
                  </c:dLbl>
                  <c:dLbl>
                    <c:idx val="6"/>
                    <c:layout>
                      <c:manualLayout>
                        <c:x val="-5.1325808608524669E-2"/>
                        <c:y val="-1.06214793326273E-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9356-4C75-9EA4-4D7BF97E9489}"/>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9356-4C75-9EA4-4D7BF97E9489}"/>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9356-4C75-9EA4-4D7BF97E9489}"/>
                      </c:ext>
                      <c:ext uri="{CE6537A1-D6FC-4f65-9D91-7224C49458BB}"/>
                    </c:extLst>
                  </c:dLbl>
                  <c:dLbl>
                    <c:idx val="9"/>
                    <c:layout>
                      <c:manualLayout>
                        <c:x val="-1.4580800974022735E-2"/>
                        <c:y val="-3.62901567128670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9356-4C75-9EA4-4D7BF97E9489}"/>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9356-4C75-9EA4-4D7BF97E9489}"/>
                      </c:ext>
                      <c:ext uri="{CE6537A1-D6FC-4f65-9D91-7224C49458BB}"/>
                    </c:extLst>
                  </c:dLbl>
                  <c:dLbl>
                    <c:idx val="11"/>
                    <c:layout>
                      <c:manualLayout>
                        <c:x val="4.7663026402231879E-3"/>
                        <c:y val="-7.5750180350263345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9356-4C75-9EA4-4D7BF97E9489}"/>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6r2="http://schemas.microsoft.com/office/drawing/2015/06/chart">
                  <c:ext xmlns:c16="http://schemas.microsoft.com/office/drawing/2014/chart" uri="{C3380CC4-5D6E-409C-BE32-E72D297353CC}">
                    <c16:uniqueId val="{0000000B-9356-4C75-9EA4-4D7BF97E9489}"/>
                  </c:ext>
                </c:extLst>
              </c15:ser>
            </c15:filteredBarSeries>
            <c15:filteredBarSeries>
              <c15:ser>
                <c:idx val="1"/>
                <c:order val="1"/>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2"/>
                      <c:pt idx="0">
                        <c:v>2021</c:v>
                      </c:pt>
                      <c:pt idx="1">
                        <c:v>Havuz Klor (kg)</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0.00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5="http://schemas.microsoft.com/office/drawing/2012/chart" xmlns:c16r2="http://schemas.microsoft.com/office/drawing/2015/06/chart">
                  <c:ext xmlns:c16="http://schemas.microsoft.com/office/drawing/2014/chart" uri="{C3380CC4-5D6E-409C-BE32-E72D297353CC}">
                    <c16:uniqueId val="{0000000C-9356-4C75-9EA4-4D7BF97E9489}"/>
                  </c:ext>
                </c:extLst>
              </c15:ser>
            </c15:filteredBarSeries>
          </c:ext>
        </c:extLst>
      </c:bar3DChart>
      <c:catAx>
        <c:axId val="334996664"/>
        <c:scaling>
          <c:orientation val="minMax"/>
        </c:scaling>
        <c:delete val="0"/>
        <c:axPos val="b"/>
        <c:numFmt formatCode="General" sourceLinked="1"/>
        <c:majorTickMark val="out"/>
        <c:minorTickMark val="none"/>
        <c:tickLblPos val="nextTo"/>
        <c:crossAx val="334994704"/>
        <c:crosses val="autoZero"/>
        <c:auto val="1"/>
        <c:lblAlgn val="ctr"/>
        <c:lblOffset val="100"/>
        <c:noMultiLvlLbl val="0"/>
      </c:catAx>
      <c:valAx>
        <c:axId val="334994704"/>
        <c:scaling>
          <c:orientation val="minMax"/>
        </c:scaling>
        <c:delete val="0"/>
        <c:axPos val="l"/>
        <c:majorGridlines/>
        <c:numFmt formatCode="0.00" sourceLinked="1"/>
        <c:majorTickMark val="out"/>
        <c:minorTickMark val="none"/>
        <c:tickLblPos val="nextTo"/>
        <c:crossAx val="334996664"/>
        <c:crosses val="autoZero"/>
        <c:crossBetween val="between"/>
      </c:valAx>
      <c:spPr>
        <a:noFill/>
        <a:ln w="25400">
          <a:noFill/>
        </a:ln>
      </c:spPr>
    </c:plotArea>
    <c:plotVisOnly val="1"/>
    <c:dispBlanksAs val="zero"/>
    <c:showDLblsOverMax val="0"/>
  </c:chart>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tr-TR" sz="1800" b="1" i="0" baseline="0">
                <a:solidFill>
                  <a:srgbClr val="FF0000"/>
                </a:solidFill>
                <a:effectLst/>
              </a:rPr>
              <a:t>2022-2023 KİŞİ BAŞI SU TÜKETİMİ KARŞILAŞTIRMASI </a:t>
            </a:r>
            <a:endParaRPr lang="tr-TR">
              <a:solidFill>
                <a:srgbClr val="FF0000"/>
              </a:solidFill>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endParaRPr lang="en-US">
              <a:solidFill>
                <a:srgbClr val="FF0000"/>
              </a:solidFill>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karşılaştırma'!$G$6:$G$17</c:f>
              <c:numCache>
                <c:formatCode>0.00</c:formatCode>
                <c:ptCount val="12"/>
                <c:pt idx="0">
                  <c:v>0.42</c:v>
                </c:pt>
                <c:pt idx="1">
                  <c:v>0.54</c:v>
                </c:pt>
                <c:pt idx="2">
                  <c:v>0.32</c:v>
                </c:pt>
                <c:pt idx="3">
                  <c:v>0.82</c:v>
                </c:pt>
                <c:pt idx="4">
                  <c:v>0.31</c:v>
                </c:pt>
                <c:pt idx="5" formatCode="General">
                  <c:v>0.26</c:v>
                </c:pt>
                <c:pt idx="6" formatCode="General">
                  <c:v>0.44</c:v>
                </c:pt>
                <c:pt idx="7">
                  <c:v>0.5</c:v>
                </c:pt>
                <c:pt idx="8">
                  <c:v>0.55000000000000004</c:v>
                </c:pt>
                <c:pt idx="9">
                  <c:v>0.49</c:v>
                </c:pt>
                <c:pt idx="10">
                  <c:v>0.82</c:v>
                </c:pt>
                <c:pt idx="11">
                  <c:v>1.21</c:v>
                </c:pt>
              </c:numCache>
            </c:numRef>
          </c:val>
          <c:extLst xmlns:c16r2="http://schemas.microsoft.com/office/drawing/2015/06/chart">
            <c:ext xmlns:c16="http://schemas.microsoft.com/office/drawing/2014/chart" uri="{C3380CC4-5D6E-409C-BE32-E72D297353CC}">
              <c16:uniqueId val="{00000000-D743-4089-BBC7-AD7B615A5114}"/>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karşılaştırma'!$G$22:$G$33</c:f>
              <c:numCache>
                <c:formatCode>0.00</c:formatCode>
                <c:ptCount val="12"/>
                <c:pt idx="0">
                  <c:v>0.56100000000000005</c:v>
                </c:pt>
                <c:pt idx="1">
                  <c:v>1.1919999999999999</c:v>
                </c:pt>
                <c:pt idx="2">
                  <c:v>1.052</c:v>
                </c:pt>
                <c:pt idx="3">
                  <c:v>0.93</c:v>
                </c:pt>
                <c:pt idx="4">
                  <c:v>0.38600000000000001</c:v>
                </c:pt>
                <c:pt idx="5" formatCode="General">
                  <c:v>0.36299999999999999</c:v>
                </c:pt>
                <c:pt idx="6" formatCode="General">
                  <c:v>0.55500000000000005</c:v>
                </c:pt>
                <c:pt idx="7">
                  <c:v>0.52600000000000002</c:v>
                </c:pt>
                <c:pt idx="8">
                  <c:v>0.624</c:v>
                </c:pt>
                <c:pt idx="9">
                  <c:v>0.60799999999999998</c:v>
                </c:pt>
                <c:pt idx="10">
                  <c:v>2.44</c:v>
                </c:pt>
                <c:pt idx="11">
                  <c:v>1.51</c:v>
                </c:pt>
              </c:numCache>
            </c:numRef>
          </c:val>
          <c:extLst xmlns:c16r2="http://schemas.microsoft.com/office/drawing/2015/06/chart">
            <c:ext xmlns:c16="http://schemas.microsoft.com/office/drawing/2014/chart" uri="{C3380CC4-5D6E-409C-BE32-E72D297353CC}">
              <c16:uniqueId val="{00000001-D743-4089-BBC7-AD7B615A5114}"/>
            </c:ext>
          </c:extLst>
        </c:ser>
        <c:dLbls>
          <c:dLblPos val="outEnd"/>
          <c:showLegendKey val="0"/>
          <c:showVal val="1"/>
          <c:showCatName val="0"/>
          <c:showSerName val="0"/>
          <c:showPercent val="0"/>
          <c:showBubbleSize val="0"/>
        </c:dLbls>
        <c:gapWidth val="219"/>
        <c:overlap val="-100"/>
        <c:axId val="334992744"/>
        <c:axId val="334994312"/>
      </c:barChart>
      <c:catAx>
        <c:axId val="334992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994312"/>
        <c:crosses val="autoZero"/>
        <c:auto val="1"/>
        <c:lblAlgn val="ctr"/>
        <c:lblOffset val="100"/>
        <c:noMultiLvlLbl val="0"/>
      </c:catAx>
      <c:valAx>
        <c:axId val="33499431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992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tr-TR"/>
    </a:p>
  </c:txPr>
  <c:externalData r:id="rId4">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tr-TR" sz="1400" dirty="0"/>
              <a:t>2022 Kişi Başı Plastik Tüketim Miktarı</a:t>
            </a:r>
          </a:p>
        </c:rich>
      </c:tx>
      <c:layout>
        <c:manualLayout>
          <c:xMode val="edge"/>
          <c:yMode val="edge"/>
          <c:x val="0.24565593919222514"/>
          <c:y val="0.87798579728857329"/>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8.3816142620998568E-2"/>
          <c:y val="2.2728192495491142E-2"/>
          <c:w val="0.8420461776363749"/>
          <c:h val="0.74777049516855343"/>
        </c:manualLayout>
      </c:layout>
      <c:bar3DChart>
        <c:barDir val="col"/>
        <c:grouping val="clustered"/>
        <c:varyColors val="0"/>
        <c:ser>
          <c:idx val="1"/>
          <c:order val="1"/>
          <c:tx>
            <c:strRef>
              <c:f>'2022'!$E$2:$E$3</c:f>
              <c:strCache>
                <c:ptCount val="2"/>
                <c:pt idx="0">
                  <c:v>2022</c:v>
                </c:pt>
                <c:pt idx="1">
                  <c:v>Kişi başı Plastik Tüketim Miktarı</c:v>
                </c:pt>
              </c:strCache>
            </c:strRef>
          </c:tx>
          <c:spPr>
            <a:solidFill>
              <a:srgbClr val="FFFF00"/>
            </a:solidFill>
          </c:spPr>
          <c:invertIfNegative val="0"/>
          <c:cat>
            <c:strRef>
              <c:f>'2022'!$A$4:$A$15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'2022'!$E$4:$E$15</c:f>
              <c:numCache>
                <c:formatCode>0.00</c:formatCode>
                <c:ptCount val="12"/>
                <c:pt idx="0">
                  <c:v>0.09</c:v>
                </c:pt>
                <c:pt idx="1">
                  <c:v>0.2</c:v>
                </c:pt>
                <c:pt idx="2">
                  <c:v>7.0000000000000007E-2</c:v>
                </c:pt>
                <c:pt idx="3">
                  <c:v>0.05</c:v>
                </c:pt>
                <c:pt idx="4">
                  <c:v>0.02</c:v>
                </c:pt>
                <c:pt idx="5" formatCode="General">
                  <c:v>0.02</c:v>
                </c:pt>
                <c:pt idx="6" formatCode="General">
                  <c:v>0.03</c:v>
                </c:pt>
                <c:pt idx="7">
                  <c:v>0.01</c:v>
                </c:pt>
                <c:pt idx="8">
                  <c:v>0.02</c:v>
                </c:pt>
                <c:pt idx="9">
                  <c:v>0.01</c:v>
                </c:pt>
                <c:pt idx="10">
                  <c:v>0.04</c:v>
                </c:pt>
                <c:pt idx="11">
                  <c:v>0.1</c:v>
                </c:pt>
              </c:numCache>
            </c:numRef>
          </c:val>
          <c:extLst xmlns:c16r2="http://schemas.microsoft.com/office/drawing/2015/06/chart">
            <c:ext xmlns:c16="http://schemas.microsoft.com/office/drawing/2014/chart" uri="{C3380CC4-5D6E-409C-BE32-E72D297353CC}">
              <c16:uniqueId val="{00000000-3AA9-48E9-9DFB-2BFC7AC58BEA}"/>
            </c:ext>
          </c:extLst>
        </c:ser>
        <c:dLbls>
          <c:showLegendKey val="0"/>
          <c:showVal val="0"/>
          <c:showCatName val="0"/>
          <c:showSerName val="0"/>
          <c:showPercent val="0"/>
          <c:showBubbleSize val="0"/>
        </c:dLbls>
        <c:gapWidth val="100"/>
        <c:shape val="box"/>
        <c:axId val="334998624"/>
        <c:axId val="334996272"/>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2"/>
                      <c:pt idx="0">
                        <c:v>2020</c:v>
                      </c:pt>
                      <c:pt idx="1">
                        <c:v>Diğer havuz Kimyasallar (kg)</c:v>
                      </c:pt>
                    </c:strCache>
                  </c:strRef>
                </c:tx>
                <c:invertIfNegative val="0"/>
                <c:dLbls>
                  <c:dLbl>
                    <c:idx val="1"/>
                    <c:layout>
                      <c:manualLayout>
                        <c:x val="6.3466915486833928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3AA9-48E9-9DFB-2BFC7AC58BEA}"/>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3AA9-48E9-9DFB-2BFC7AC58BEA}"/>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3AA9-48E9-9DFB-2BFC7AC58BEA}"/>
                      </c:ext>
                      <c:ext uri="{CE6537A1-D6FC-4f65-9D91-7224C49458BB}"/>
                    </c:extLst>
                  </c:dLbl>
                  <c:dLbl>
                    <c:idx val="5"/>
                    <c:layout>
                      <c:manualLayout>
                        <c:x val="-4.3808535339926687E-2"/>
                        <c:y val="1.6087243480529839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3AA9-48E9-9DFB-2BFC7AC58BEA}"/>
                      </c:ext>
                      <c:ext uri="{CE6537A1-D6FC-4f65-9D91-7224C49458BB}"/>
                    </c:extLst>
                  </c:dLbl>
                  <c:dLbl>
                    <c:idx val="6"/>
                    <c:layout>
                      <c:manualLayout>
                        <c:x val="-5.1325808608524655E-2"/>
                        <c:y val="-1.0621479332627313E-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3AA9-48E9-9DFB-2BFC7AC58BEA}"/>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3AA9-48E9-9DFB-2BFC7AC58BEA}"/>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3AA9-48E9-9DFB-2BFC7AC58BEA}"/>
                      </c:ext>
                      <c:ext uri="{CE6537A1-D6FC-4f65-9D91-7224C49458BB}"/>
                    </c:extLst>
                  </c:dLbl>
                  <c:dLbl>
                    <c:idx val="9"/>
                    <c:layout>
                      <c:manualLayout>
                        <c:x val="-1.4580800974022735E-2"/>
                        <c:y val="-3.62901567128670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3AA9-48E9-9DFB-2BFC7AC58BEA}"/>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3AA9-48E9-9DFB-2BFC7AC58BEA}"/>
                      </c:ext>
                      <c:ext uri="{CE6537A1-D6FC-4f65-9D91-7224C49458BB}"/>
                    </c:extLst>
                  </c:dLbl>
                  <c:dLbl>
                    <c:idx val="11"/>
                    <c:layout>
                      <c:manualLayout>
                        <c:x val="4.7663026402231913E-3"/>
                        <c:y val="-7.575018035026338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3AA9-48E9-9DFB-2BFC7AC58BEA}"/>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6r2="http://schemas.microsoft.com/office/drawing/2015/06/chart">
                  <c:ext xmlns:c16="http://schemas.microsoft.com/office/drawing/2014/chart" uri="{C3380CC4-5D6E-409C-BE32-E72D297353CC}">
                    <c16:uniqueId val="{0000000B-3AA9-48E9-9DFB-2BFC7AC58BEA}"/>
                  </c:ext>
                </c:extLst>
              </c15:ser>
            </c15:filteredBarSeries>
            <c15:filteredBarSeries>
              <c15:ser>
                <c:idx val="2"/>
                <c:order val="2"/>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2"/>
                      <c:pt idx="0">
                        <c:v>2021</c:v>
                      </c:pt>
                      <c:pt idx="1">
                        <c:v>Diğer havuz Kimyasallar (kg)</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0.00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5="http://schemas.microsoft.com/office/drawing/2012/chart" xmlns:c16r2="http://schemas.microsoft.com/office/drawing/2015/06/chart">
                  <c:ext xmlns:c16="http://schemas.microsoft.com/office/drawing/2014/chart" uri="{C3380CC4-5D6E-409C-BE32-E72D297353CC}">
                    <c16:uniqueId val="{0000000C-3AA9-48E9-9DFB-2BFC7AC58BEA}"/>
                  </c:ext>
                </c:extLst>
              </c15:ser>
            </c15:filteredBarSeries>
          </c:ext>
        </c:extLst>
      </c:bar3DChart>
      <c:catAx>
        <c:axId val="334998624"/>
        <c:scaling>
          <c:orientation val="minMax"/>
        </c:scaling>
        <c:delete val="0"/>
        <c:axPos val="b"/>
        <c:numFmt formatCode="General" sourceLinked="1"/>
        <c:majorTickMark val="out"/>
        <c:minorTickMark val="none"/>
        <c:tickLblPos val="nextTo"/>
        <c:crossAx val="334996272"/>
        <c:crosses val="autoZero"/>
        <c:auto val="1"/>
        <c:lblAlgn val="ctr"/>
        <c:lblOffset val="100"/>
        <c:noMultiLvlLbl val="0"/>
      </c:catAx>
      <c:valAx>
        <c:axId val="334996272"/>
        <c:scaling>
          <c:orientation val="minMax"/>
        </c:scaling>
        <c:delete val="0"/>
        <c:axPos val="l"/>
        <c:majorGridlines/>
        <c:numFmt formatCode="0.00" sourceLinked="1"/>
        <c:majorTickMark val="out"/>
        <c:minorTickMark val="none"/>
        <c:tickLblPos val="nextTo"/>
        <c:crossAx val="334998624"/>
        <c:crosses val="autoZero"/>
        <c:crossBetween val="between"/>
      </c:valAx>
      <c:spPr>
        <a:noFill/>
        <a:ln w="25400">
          <a:noFill/>
        </a:ln>
      </c:spPr>
    </c:plotArea>
    <c:plotVisOnly val="1"/>
    <c:dispBlanksAs val="zero"/>
    <c:showDLblsOverMax val="0"/>
  </c:chart>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tr-TR" sz="1400" b="1" i="0" dirty="0"/>
              <a:t>2023 Kişi</a:t>
            </a:r>
            <a:r>
              <a:rPr lang="tr-TR" sz="1400" b="1" i="0" baseline="0" dirty="0"/>
              <a:t> Başı</a:t>
            </a:r>
            <a:r>
              <a:rPr lang="tr-TR" sz="1400" b="1" i="0" dirty="0"/>
              <a:t> Plastik Tüketim Miktarı</a:t>
            </a:r>
          </a:p>
        </c:rich>
      </c:tx>
      <c:layout>
        <c:manualLayout>
          <c:xMode val="edge"/>
          <c:yMode val="edge"/>
          <c:x val="1.5892079666512286E-2"/>
          <c:y val="0.88109161793372315"/>
        </c:manualLayout>
      </c:layout>
      <c:overlay val="0"/>
    </c:title>
    <c:autoTitleDeleted val="0"/>
    <c:view3D>
      <c:rotX val="15"/>
      <c:rotY val="20"/>
      <c:rAngAx val="0"/>
    </c:view3D>
    <c:floor>
      <c:thickness val="0"/>
    </c:floor>
    <c:sideWall>
      <c:thickness val="0"/>
    </c:sideWall>
    <c:backWall>
      <c:thickness val="0"/>
    </c:backWall>
    <c:plotArea>
      <c:layout>
        <c:manualLayout>
          <c:layoutTarget val="inner"/>
          <c:xMode val="edge"/>
          <c:yMode val="edge"/>
          <c:x val="8.3816142620998568E-2"/>
          <c:y val="2.2728192495491142E-2"/>
          <c:w val="0.8420461776363749"/>
          <c:h val="0.74777049516855343"/>
        </c:manualLayout>
      </c:layout>
      <c:bar3DChart>
        <c:barDir val="col"/>
        <c:grouping val="clustered"/>
        <c:varyColors val="0"/>
        <c:ser>
          <c:idx val="1"/>
          <c:order val="1"/>
          <c:tx>
            <c:strRef>
              <c:f>'2023'!$E$2:$E$3</c:f>
              <c:strCache>
                <c:ptCount val="2"/>
                <c:pt idx="0">
                  <c:v>2023</c:v>
                </c:pt>
                <c:pt idx="1">
                  <c:v>Kişi başı Plastik Tüketim Miktarı</c:v>
                </c:pt>
              </c:strCache>
            </c:strRef>
          </c:tx>
          <c:spPr>
            <a:solidFill>
              <a:srgbClr val="FFFF00"/>
            </a:solidFill>
          </c:spPr>
          <c:invertIfNegative val="0"/>
          <c:cat>
            <c:strRef>
              <c:f>'2023'!$A$4:$A$15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'2023'!$E$4:$E$15</c:f>
              <c:numCache>
                <c:formatCode>0.00</c:formatCode>
                <c:ptCount val="12"/>
                <c:pt idx="0">
                  <c:v>0.13</c:v>
                </c:pt>
                <c:pt idx="1">
                  <c:v>0.36</c:v>
                </c:pt>
                <c:pt idx="2">
                  <c:v>0.32</c:v>
                </c:pt>
                <c:pt idx="3">
                  <c:v>0.32</c:v>
                </c:pt>
                <c:pt idx="4">
                  <c:v>0.18</c:v>
                </c:pt>
                <c:pt idx="5" formatCode="General">
                  <c:v>7.0000000000000001E-3</c:v>
                </c:pt>
                <c:pt idx="6" formatCode="General">
                  <c:v>8.0000000000000002E-3</c:v>
                </c:pt>
                <c:pt idx="7">
                  <c:v>0.08</c:v>
                </c:pt>
                <c:pt idx="8">
                  <c:v>7.0000000000000007E-2</c:v>
                </c:pt>
                <c:pt idx="9">
                  <c:v>6.0000000000000001E-3</c:v>
                </c:pt>
                <c:pt idx="10">
                  <c:v>0</c:v>
                </c:pt>
                <c:pt idx="11">
                  <c:v>0.6</c:v>
                </c:pt>
              </c:numCache>
            </c:numRef>
          </c:val>
          <c:extLst xmlns:c16r2="http://schemas.microsoft.com/office/drawing/2015/06/chart">
            <c:ext xmlns:c16="http://schemas.microsoft.com/office/drawing/2014/chart" uri="{C3380CC4-5D6E-409C-BE32-E72D297353CC}">
              <c16:uniqueId val="{00000000-ABCC-4486-8CF0-33DF4BD831A1}"/>
            </c:ext>
          </c:extLst>
        </c:ser>
        <c:dLbls>
          <c:showLegendKey val="0"/>
          <c:showVal val="0"/>
          <c:showCatName val="0"/>
          <c:showSerName val="0"/>
          <c:showPercent val="0"/>
          <c:showBubbleSize val="0"/>
        </c:dLbls>
        <c:gapWidth val="100"/>
        <c:shape val="box"/>
        <c:axId val="335000192"/>
        <c:axId val="334997448"/>
        <c:axId val="0"/>
        <c:extLst xmlns:c16r2="http://schemas.microsoft.com/office/drawing/2015/06/chart">
          <c:ext xmlns:c15="http://schemas.microsoft.com/office/drawing/2012/chart" uri="{02D57815-91ED-43cb-92C2-25804820EDAC}">
            <c15:filteredBarSeries>
              <c15:ser>
                <c:idx val="0"/>
                <c:order val="0"/>
                <c:tx>
                  <c:strRef>
                    <c:extLst xmlns:c16r2="http://schemas.microsoft.com/office/drawing/2015/06/chart">
                      <c:ext uri="{02D57815-91ED-43cb-92C2-25804820EDAC}">
                        <c15:formulaRef>
                          <c15:sqref>tumu!#REF!</c15:sqref>
                        </c15:formulaRef>
                      </c:ext>
                    </c:extLst>
                    <c:strCache>
                      <c:ptCount val="2"/>
                      <c:pt idx="0">
                        <c:v>2020</c:v>
                      </c:pt>
                      <c:pt idx="1">
                        <c:v>Diğer havuz Kimyasallar (kg)</c:v>
                      </c:pt>
                    </c:strCache>
                  </c:strRef>
                </c:tx>
                <c:invertIfNegative val="0"/>
                <c:dLbls>
                  <c:dLbl>
                    <c:idx val="1"/>
                    <c:layout>
                      <c:manualLayout>
                        <c:x val="6.3466915486833928E-3"/>
                        <c:y val="-1.081763902319227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ABCC-4486-8CF0-33DF4BD831A1}"/>
                      </c:ext>
                      <c:ext uri="{CE6537A1-D6FC-4f65-9D91-7224C49458BB}"/>
                    </c:extLst>
                  </c:dLbl>
                  <c:dLbl>
                    <c:idx val="3"/>
                    <c:layout>
                      <c:manualLayout>
                        <c:x val="7.3046958585406663E-2"/>
                        <c:y val="7.029585251296839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ABCC-4486-8CF0-33DF4BD831A1}"/>
                      </c:ext>
                      <c:ext uri="{CE6537A1-D6FC-4f65-9D91-7224C49458BB}"/>
                    </c:extLst>
                  </c:dLbl>
                  <c:dLbl>
                    <c:idx val="4"/>
                    <c:layout>
                      <c:manualLayout>
                        <c:x val="-4.4255586552285557E-2"/>
                        <c:y val="-9.111934537594576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ABCC-4486-8CF0-33DF4BD831A1}"/>
                      </c:ext>
                      <c:ext uri="{CE6537A1-D6FC-4f65-9D91-7224C49458BB}"/>
                    </c:extLst>
                  </c:dLbl>
                  <c:dLbl>
                    <c:idx val="5"/>
                    <c:layout>
                      <c:manualLayout>
                        <c:x val="-4.3808535339926687E-2"/>
                        <c:y val="1.6087243480529839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ABCC-4486-8CF0-33DF4BD831A1}"/>
                      </c:ext>
                      <c:ext uri="{CE6537A1-D6FC-4f65-9D91-7224C49458BB}"/>
                    </c:extLst>
                  </c:dLbl>
                  <c:dLbl>
                    <c:idx val="6"/>
                    <c:layout>
                      <c:manualLayout>
                        <c:x val="-5.1325808608524655E-2"/>
                        <c:y val="-1.0621479332627313E-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ABCC-4486-8CF0-33DF4BD831A1}"/>
                      </c:ext>
                      <c:ext uri="{CE6537A1-D6FC-4f65-9D91-7224C49458BB}"/>
                    </c:extLst>
                  </c:dLbl>
                  <c:dLbl>
                    <c:idx val="7"/>
                    <c:layout>
                      <c:manualLayout>
                        <c:x val="-5.3779349816035917E-2"/>
                        <c:y val="4.3588322409419476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ABCC-4486-8CF0-33DF4BD831A1}"/>
                      </c:ext>
                      <c:ext uri="{CE6537A1-D6FC-4f65-9D91-7224C49458BB}"/>
                    </c:extLst>
                  </c:dLbl>
                  <c:dLbl>
                    <c:idx val="8"/>
                    <c:layout>
                      <c:manualLayout>
                        <c:x val="-4.1178317721571475E-2"/>
                        <c:y val="-5.967858766257568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ABCC-4486-8CF0-33DF4BD831A1}"/>
                      </c:ext>
                      <c:ext uri="{CE6537A1-D6FC-4f65-9D91-7224C49458BB}"/>
                    </c:extLst>
                  </c:dLbl>
                  <c:dLbl>
                    <c:idx val="9"/>
                    <c:layout>
                      <c:manualLayout>
                        <c:x val="-1.4580800974022735E-2"/>
                        <c:y val="-3.629015671286704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ABCC-4486-8CF0-33DF4BD831A1}"/>
                      </c:ext>
                      <c:ext uri="{CE6537A1-D6FC-4f65-9D91-7224C49458BB}"/>
                    </c:extLst>
                  </c:dLbl>
                  <c:dLbl>
                    <c:idx val="10"/>
                    <c:layout>
                      <c:manualLayout>
                        <c:x val="2.3155001634469208E-2"/>
                        <c:y val="-2.612914613743458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ABCC-4486-8CF0-33DF4BD831A1}"/>
                      </c:ext>
                      <c:ext uri="{CE6537A1-D6FC-4f65-9D91-7224C49458BB}"/>
                    </c:extLst>
                  </c:dLbl>
                  <c:dLbl>
                    <c:idx val="11"/>
                    <c:layout>
                      <c:manualLayout>
                        <c:x val="4.7663026402231913E-3"/>
                        <c:y val="-7.5750180350263388E-3"/>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ABCC-4486-8CF0-33DF4BD831A1}"/>
                      </c:ext>
                      <c:ext uri="{CE6537A1-D6FC-4f65-9D91-7224C49458BB}"/>
                    </c:extLst>
                  </c:dLbl>
                  <c:spPr>
                    <a:noFill/>
                    <a:ln>
                      <a:noFill/>
                    </a:ln>
                    <a:effectLst/>
                  </c:spPr>
                  <c:txPr>
                    <a:bodyPr rot="0" vert="horz"/>
                    <a:lstStyle/>
                    <a:p>
                      <a:pPr>
                        <a:defRPr/>
                      </a:pPr>
                      <a:endParaRPr lang="tr-TR"/>
                    </a:p>
                  </c:txPr>
                  <c:showLegendKey val="0"/>
                  <c:showVal val="1"/>
                  <c:showCatName val="0"/>
                  <c:showSerName val="0"/>
                  <c:showPercent val="0"/>
                  <c:showBubbleSize val="0"/>
                  <c:showLeaderLines val="0"/>
                  <c:extLst xmlns:c16r2="http://schemas.microsoft.com/office/drawing/2015/06/chart">
                    <c:ext uri="{CE6537A1-D6FC-4f65-9D91-7224C49458BB}">
                      <c15:showLeaderLines val="0"/>
                    </c:ext>
                  </c:extLst>
                </c:dLbls>
                <c:cat>
                  <c:strRef>
                    <c:extLst xmlns:c16r2="http://schemas.microsoft.com/office/drawing/2015/06/chart">
                      <c:ex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tumu!#REF!</c15:sqref>
                        </c15:formulaRef>
                      </c:ext>
                    </c:extLst>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6r2="http://schemas.microsoft.com/office/drawing/2015/06/chart">
                  <c:ext xmlns:c16="http://schemas.microsoft.com/office/drawing/2014/chart" uri="{C3380CC4-5D6E-409C-BE32-E72D297353CC}">
                    <c16:uniqueId val="{0000000B-ABCC-4486-8CF0-33DF4BD831A1}"/>
                  </c:ext>
                </c:extLst>
              </c15:ser>
            </c15:filteredBarSeries>
            <c15:filteredBarSeries>
              <c15:ser>
                <c:idx val="2"/>
                <c:order val="2"/>
                <c:tx>
                  <c:str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strCache>
                      <c:ptCount val="2"/>
                      <c:pt idx="0">
                        <c:v>2021</c:v>
                      </c:pt>
                      <c:pt idx="1">
                        <c:v>Diğer havuz Kimyasallar (kg)</c:v>
                      </c:pt>
                    </c:strCache>
                  </c:strRef>
                </c:tx>
                <c:invertIfNegative val="0"/>
                <c:cat>
                  <c:strRef>
                    <c:extLst xmlns:c15="http://schemas.microsoft.com/office/drawing/2012/chart" xmlns:c16r2="http://schemas.microsoft.com/office/drawing/2015/06/chart">
                      <c:ext xmlns:c15="http://schemas.microsoft.com/office/drawing/2012/char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5="http://schemas.microsoft.com/office/drawing/2012/chart" xmlns:c16r2="http://schemas.microsoft.com/office/drawing/2015/06/chart">
                      <c:ext xmlns:c15="http://schemas.microsoft.com/office/drawing/2012/chart" uri="{02D57815-91ED-43cb-92C2-25804820EDAC}">
                        <c15:formulaRef>
                          <c15:sqref>tumu!#REF!</c15:sqref>
                        </c15:formulaRef>
                      </c:ext>
                    </c:extLst>
                    <c:numCache>
                      <c:formatCode>0.00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5="http://schemas.microsoft.com/office/drawing/2012/chart" xmlns:c16r2="http://schemas.microsoft.com/office/drawing/2015/06/chart">
                  <c:ext xmlns:c16="http://schemas.microsoft.com/office/drawing/2014/chart" uri="{C3380CC4-5D6E-409C-BE32-E72D297353CC}">
                    <c16:uniqueId val="{0000000C-ABCC-4486-8CF0-33DF4BD831A1}"/>
                  </c:ext>
                </c:extLst>
              </c15:ser>
            </c15:filteredBarSeries>
          </c:ext>
        </c:extLst>
      </c:bar3DChart>
      <c:catAx>
        <c:axId val="335000192"/>
        <c:scaling>
          <c:orientation val="minMax"/>
        </c:scaling>
        <c:delete val="0"/>
        <c:axPos val="b"/>
        <c:numFmt formatCode="General" sourceLinked="1"/>
        <c:majorTickMark val="out"/>
        <c:minorTickMark val="none"/>
        <c:tickLblPos val="nextTo"/>
        <c:crossAx val="334997448"/>
        <c:crosses val="autoZero"/>
        <c:auto val="1"/>
        <c:lblAlgn val="ctr"/>
        <c:lblOffset val="100"/>
        <c:noMultiLvlLbl val="0"/>
      </c:catAx>
      <c:valAx>
        <c:axId val="334997448"/>
        <c:scaling>
          <c:orientation val="minMax"/>
        </c:scaling>
        <c:delete val="0"/>
        <c:axPos val="l"/>
        <c:majorGridlines/>
        <c:numFmt formatCode="0.00" sourceLinked="1"/>
        <c:majorTickMark val="out"/>
        <c:minorTickMark val="none"/>
        <c:tickLblPos val="nextTo"/>
        <c:crossAx val="335000192"/>
        <c:crosses val="autoZero"/>
        <c:crossBetween val="between"/>
      </c:valAx>
      <c:spPr>
        <a:noFill/>
        <a:ln w="25400">
          <a:noFill/>
        </a:ln>
      </c:spPr>
    </c:plotArea>
    <c:plotVisOnly val="1"/>
    <c:dispBlanksAs val="zero"/>
    <c:showDLblsOverMax val="0"/>
  </c:chart>
  <c:externalData r:id="rId2">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sz="1800" b="1" i="0" baseline="0">
                <a:solidFill>
                  <a:srgbClr val="FF0000"/>
                </a:solidFill>
                <a:effectLst/>
              </a:rPr>
              <a:t>2022-2023 KİŞİ BAŞI PLASTİK TÜKETİMİ KARŞILAŞTIRMASI </a:t>
            </a:r>
            <a:endParaRPr lang="tr-TR">
              <a:solidFill>
                <a:srgbClr val="FF0000"/>
              </a:solidFill>
              <a:effectLst/>
            </a:endParaRPr>
          </a:p>
        </c:rich>
      </c:tx>
      <c:layout>
        <c:manualLayout>
          <c:xMode val="edge"/>
          <c:yMode val="edge"/>
          <c:x val="0.14823707380120968"/>
          <c:y val="1.998415654270944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karşılaştırma'!$I$6:$I$17</c:f>
              <c:numCache>
                <c:formatCode>0.00</c:formatCode>
                <c:ptCount val="12"/>
                <c:pt idx="0">
                  <c:v>0.09</c:v>
                </c:pt>
                <c:pt idx="1">
                  <c:v>0.2</c:v>
                </c:pt>
                <c:pt idx="2">
                  <c:v>7.0000000000000007E-2</c:v>
                </c:pt>
                <c:pt idx="3">
                  <c:v>0.05</c:v>
                </c:pt>
                <c:pt idx="4">
                  <c:v>0.02</c:v>
                </c:pt>
                <c:pt idx="5" formatCode="General">
                  <c:v>0.02</c:v>
                </c:pt>
                <c:pt idx="6" formatCode="General">
                  <c:v>0.03</c:v>
                </c:pt>
                <c:pt idx="7">
                  <c:v>0.01</c:v>
                </c:pt>
                <c:pt idx="8">
                  <c:v>0.02</c:v>
                </c:pt>
                <c:pt idx="9">
                  <c:v>0.01</c:v>
                </c:pt>
                <c:pt idx="10">
                  <c:v>0.04</c:v>
                </c:pt>
                <c:pt idx="11">
                  <c:v>0.1</c:v>
                </c:pt>
              </c:numCache>
            </c:numRef>
          </c:val>
          <c:extLst xmlns:c16r2="http://schemas.microsoft.com/office/drawing/2015/06/chart">
            <c:ext xmlns:c16="http://schemas.microsoft.com/office/drawing/2014/chart" uri="{C3380CC4-5D6E-409C-BE32-E72D297353CC}">
              <c16:uniqueId val="{00000000-75C2-4AB3-A85B-0BB28B27231E}"/>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karşılaştırma'!$I$22:$I$33</c:f>
              <c:numCache>
                <c:formatCode>0.00</c:formatCode>
                <c:ptCount val="12"/>
                <c:pt idx="0">
                  <c:v>0.13</c:v>
                </c:pt>
                <c:pt idx="1">
                  <c:v>0.36</c:v>
                </c:pt>
                <c:pt idx="2">
                  <c:v>0.32</c:v>
                </c:pt>
                <c:pt idx="3">
                  <c:v>0.32</c:v>
                </c:pt>
                <c:pt idx="4">
                  <c:v>0.18</c:v>
                </c:pt>
                <c:pt idx="5" formatCode="General">
                  <c:v>7.0000000000000001E-3</c:v>
                </c:pt>
                <c:pt idx="6" formatCode="General">
                  <c:v>8.0000000000000002E-3</c:v>
                </c:pt>
                <c:pt idx="7">
                  <c:v>0.08</c:v>
                </c:pt>
                <c:pt idx="8">
                  <c:v>7.0000000000000007E-2</c:v>
                </c:pt>
                <c:pt idx="9">
                  <c:v>6.0000000000000001E-3</c:v>
                </c:pt>
                <c:pt idx="10">
                  <c:v>0</c:v>
                </c:pt>
                <c:pt idx="11">
                  <c:v>0.6</c:v>
                </c:pt>
              </c:numCache>
            </c:numRef>
          </c:val>
          <c:extLst xmlns:c16r2="http://schemas.microsoft.com/office/drawing/2015/06/chart">
            <c:ext xmlns:c16="http://schemas.microsoft.com/office/drawing/2014/chart" uri="{C3380CC4-5D6E-409C-BE32-E72D297353CC}">
              <c16:uniqueId val="{00000001-75C2-4AB3-A85B-0BB28B27231E}"/>
            </c:ext>
          </c:extLst>
        </c:ser>
        <c:dLbls>
          <c:dLblPos val="outEnd"/>
          <c:showLegendKey val="0"/>
          <c:showVal val="1"/>
          <c:showCatName val="0"/>
          <c:showSerName val="0"/>
          <c:showPercent val="0"/>
          <c:showBubbleSize val="0"/>
        </c:dLbls>
        <c:gapWidth val="219"/>
        <c:overlap val="-100"/>
        <c:axId val="334997840"/>
        <c:axId val="334998232"/>
      </c:barChart>
      <c:catAx>
        <c:axId val="3349978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998232"/>
        <c:crosses val="autoZero"/>
        <c:auto val="1"/>
        <c:lblAlgn val="ctr"/>
        <c:lblOffset val="100"/>
        <c:noMultiLvlLbl val="0"/>
      </c:catAx>
      <c:valAx>
        <c:axId val="33499823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9978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tr-TR"/>
    </a:p>
  </c:txPr>
  <c:externalData r:id="rId4">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tx1"/>
                </a:solidFill>
                <a:latin typeface="+mn-lt"/>
                <a:ea typeface="+mn-ea"/>
                <a:cs typeface="+mn-cs"/>
              </a:defRPr>
            </a:pPr>
            <a:r>
              <a:rPr lang="tr-TR" sz="1400" dirty="0"/>
              <a:t>2022 Kişi Başı Temizlik Kimyasalı Tüketim </a:t>
            </a:r>
          </a:p>
          <a:p>
            <a:pPr>
              <a:defRPr/>
            </a:pPr>
            <a:endParaRPr lang="tr-TR" dirty="0"/>
          </a:p>
        </c:rich>
      </c:tx>
      <c:layout>
        <c:manualLayout>
          <c:xMode val="edge"/>
          <c:yMode val="edge"/>
          <c:x val="0.25299010545008044"/>
          <c:y val="3.0664140671060901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tx1"/>
              </a:solidFill>
              <a:latin typeface="+mn-lt"/>
              <a:ea typeface="+mn-ea"/>
              <a:cs typeface="+mn-cs"/>
            </a:defRPr>
          </a:pPr>
          <a:endParaRPr lang="tr-TR"/>
        </a:p>
      </c:txPr>
    </c:title>
    <c:autoTitleDeleted val="0"/>
    <c:view3D>
      <c:rotX val="15"/>
      <c:rotY val="20"/>
      <c:rAngAx val="0"/>
    </c:view3D>
    <c:floor>
      <c:thickness val="0"/>
      <c:spPr>
        <a:noFill/>
        <a:ln w="9525" cap="flat" cmpd="sng" algn="ctr">
          <a:solidFill>
            <a:schemeClr val="tx1">
              <a:tint val="75000"/>
              <a:shade val="95000"/>
              <a:satMod val="105000"/>
            </a:schemeClr>
          </a:solidFill>
          <a:prstDash val="solid"/>
          <a:round/>
        </a:ln>
        <a:effectLst/>
        <a:sp3d contourW="9525">
          <a:contourClr>
            <a:schemeClr val="tx1">
              <a:tint val="75000"/>
              <a:shade val="95000"/>
              <a:satMod val="105000"/>
            </a:schemeClr>
          </a:contourClr>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597298131851167E-2"/>
          <c:y val="6.9522415491192785E-2"/>
          <c:w val="0.84204617763637468"/>
          <c:h val="0.74777049516855298"/>
        </c:manualLayout>
      </c:layout>
      <c:bar3DChart>
        <c:barDir val="col"/>
        <c:grouping val="clustered"/>
        <c:varyColors val="0"/>
        <c:ser>
          <c:idx val="0"/>
          <c:order val="0"/>
          <c:tx>
            <c:strRef>
              <c:f>'2022'!$F$2</c:f>
              <c:strCache>
                <c:ptCount val="1"/>
                <c:pt idx="0">
                  <c:v>2022</c:v>
                </c:pt>
              </c:strCache>
            </c:strRef>
          </c:tx>
          <c:spPr>
            <a:solidFill>
              <a:schemeClr val="accent3">
                <a:tint val="77000"/>
              </a:schemeClr>
            </a:solidFill>
            <a:ln>
              <a:noFill/>
            </a:ln>
            <a:effectLst/>
            <a:sp3d/>
          </c:spPr>
          <c:invertIfNegative val="0"/>
          <c:cat>
            <c:strRef>
              <c:f>'2022'!$A$4:$A$15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'2022'!$F$4:$F$15</c:f>
              <c:numCache>
                <c:formatCode>0.00</c:formatCode>
                <c:ptCount val="12"/>
                <c:pt idx="0">
                  <c:v>0.24</c:v>
                </c:pt>
                <c:pt idx="1">
                  <c:v>0.34</c:v>
                </c:pt>
                <c:pt idx="2">
                  <c:v>0.32</c:v>
                </c:pt>
                <c:pt idx="3">
                  <c:v>0.32</c:v>
                </c:pt>
                <c:pt idx="4">
                  <c:v>0.23</c:v>
                </c:pt>
                <c:pt idx="5" formatCode="General">
                  <c:v>0.19</c:v>
                </c:pt>
                <c:pt idx="6" formatCode="General">
                  <c:v>0.2</c:v>
                </c:pt>
                <c:pt idx="7">
                  <c:v>0.24</c:v>
                </c:pt>
                <c:pt idx="8">
                  <c:v>0.19</c:v>
                </c:pt>
                <c:pt idx="9">
                  <c:v>0.2</c:v>
                </c:pt>
                <c:pt idx="10">
                  <c:v>0.37</c:v>
                </c:pt>
                <c:pt idx="11">
                  <c:v>0.56000000000000005</c:v>
                </c:pt>
              </c:numCache>
            </c:numRef>
          </c:val>
          <c:extLst xmlns:c15="http://schemas.microsoft.com/office/drawing/2012/chart" xmlns:c16r2="http://schemas.microsoft.com/office/drawing/2015/06/chart">
            <c:ext xmlns:c16="http://schemas.microsoft.com/office/drawing/2014/chart" uri="{C3380CC4-5D6E-409C-BE32-E72D297353CC}">
              <c16:uniqueId val="{00000000-397C-4C10-9BEC-E3CF70455648}"/>
            </c:ext>
          </c:extLst>
        </c:ser>
        <c:dLbls>
          <c:showLegendKey val="0"/>
          <c:showVal val="0"/>
          <c:showCatName val="0"/>
          <c:showSerName val="0"/>
          <c:showPercent val="0"/>
          <c:showBubbleSize val="0"/>
        </c:dLbls>
        <c:gapWidth val="100"/>
        <c:shape val="box"/>
        <c:axId val="334999408"/>
        <c:axId val="334491992"/>
        <c:axId val="0"/>
        <c:extLst xmlns:c16r2="http://schemas.microsoft.com/office/drawing/2015/06/chart">
          <c:ext xmlns:c15="http://schemas.microsoft.com/office/drawing/2012/chart" uri="{02D57815-91ED-43cb-92C2-25804820EDAC}">
            <c15:filteredBarSeries>
              <c15:ser>
                <c:idx val="1"/>
                <c:order val="1"/>
                <c:tx>
                  <c:strRef>
                    <c:extLst xmlns:c16r2="http://schemas.microsoft.com/office/drawing/2015/06/chart">
                      <c:ext uri="{02D57815-91ED-43cb-92C2-25804820EDAC}">
                        <c15:formulaRef>
                          <c15:sqref>'2022'!$F$3</c15:sqref>
                        </c15:formulaRef>
                      </c:ext>
                    </c:extLst>
                    <c:strCache>
                      <c:ptCount val="1"/>
                      <c:pt idx="0">
                        <c:v>Kişi başı Temizlik Kimyasal Tüketim  Miktarı</c:v>
                      </c:pt>
                    </c:strCache>
                  </c:strRef>
                </c:tx>
                <c:spPr>
                  <a:solidFill>
                    <a:schemeClr val="accent3">
                      <a:shade val="76000"/>
                    </a:schemeClr>
                  </a:solidFill>
                  <a:ln>
                    <a:noFill/>
                  </a:ln>
                  <a:effectLst/>
                  <a:sp3d/>
                </c:spPr>
                <c:invertIfNegative val="0"/>
                <c:cat>
                  <c:strRef>
                    <c:extLst xmlns:c16r2="http://schemas.microsoft.com/office/drawing/2015/06/chart">
                      <c:ext uri="{02D57815-91ED-43cb-92C2-25804820EDAC}">
                        <c15:formulaRef>
                          <c15:sqref>'2022'!$A$4:$A$15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'2022'!$F$4:$F$15</c15:sqref>
                        </c15:formulaRef>
                      </c:ext>
                    </c:extLst>
                    <c:numCache>
                      <c:formatCode>0.00</c:formatCode>
                      <c:ptCount val="12"/>
                      <c:pt idx="0">
                        <c:v>0.24</c:v>
                      </c:pt>
                      <c:pt idx="1">
                        <c:v>0.34</c:v>
                      </c:pt>
                      <c:pt idx="2">
                        <c:v>0.32</c:v>
                      </c:pt>
                      <c:pt idx="3">
                        <c:v>0.32</c:v>
                      </c:pt>
                      <c:pt idx="4">
                        <c:v>0.23</c:v>
                      </c:pt>
                      <c:pt idx="5" formatCode="General">
                        <c:v>0.19</c:v>
                      </c:pt>
                      <c:pt idx="6" formatCode="General">
                        <c:v>0.2</c:v>
                      </c:pt>
                      <c:pt idx="7">
                        <c:v>0.24</c:v>
                      </c:pt>
                      <c:pt idx="8">
                        <c:v>0.19</c:v>
                      </c:pt>
                      <c:pt idx="9">
                        <c:v>0.2</c:v>
                      </c:pt>
                      <c:pt idx="10">
                        <c:v>0.37</c:v>
                      </c:pt>
                      <c:pt idx="11">
                        <c:v>0.56000000000000005</c:v>
                      </c:pt>
                    </c:numCache>
                  </c:numRef>
                </c:val>
                <c:extLst xmlns:c16r2="http://schemas.microsoft.com/office/drawing/2015/06/chart">
                  <c:ext xmlns:c16="http://schemas.microsoft.com/office/drawing/2014/chart" uri="{C3380CC4-5D6E-409C-BE32-E72D297353CC}">
                    <c16:uniqueId val="{00000001-397C-4C10-9BEC-E3CF70455648}"/>
                  </c:ext>
                </c:extLst>
              </c15:ser>
            </c15:filteredBarSeries>
          </c:ext>
        </c:extLst>
      </c:bar3DChart>
      <c:catAx>
        <c:axId val="334999408"/>
        <c:scaling>
          <c:orientation val="minMax"/>
        </c:scaling>
        <c:delete val="0"/>
        <c:axPos val="b"/>
        <c:numFmt formatCode="General" sourceLinked="1"/>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tr-TR"/>
          </a:p>
        </c:txPr>
        <c:crossAx val="334491992"/>
        <c:crosses val="autoZero"/>
        <c:auto val="1"/>
        <c:lblAlgn val="ctr"/>
        <c:lblOffset val="100"/>
        <c:noMultiLvlLbl val="0"/>
      </c:catAx>
      <c:valAx>
        <c:axId val="334491992"/>
        <c:scaling>
          <c:orientation val="minMax"/>
        </c:scaling>
        <c:delete val="0"/>
        <c:axPos val="l"/>
        <c:majorGridlines>
          <c:spPr>
            <a:ln w="9525" cap="flat" cmpd="sng" algn="ctr">
              <a:solidFill>
                <a:schemeClr val="tx1">
                  <a:tint val="75000"/>
                  <a:shade val="95000"/>
                  <a:satMod val="105000"/>
                </a:schemeClr>
              </a:solidFill>
              <a:prstDash val="solid"/>
              <a:round/>
            </a:ln>
            <a:effectLst/>
          </c:spPr>
        </c:majorGridlines>
        <c:title>
          <c:tx>
            <c:rich>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tr-TR" sz="1000" b="1" i="0" baseline="0">
                    <a:effectLst/>
                  </a:rPr>
                  <a:t>2022 KİŞİ BAŞI TEMİZLİK KİMYASALI TÜKETİM </a:t>
                </a:r>
                <a:endParaRPr lang="tr-TR" sz="400">
                  <a:effectLst/>
                </a:endParaRPr>
              </a:p>
            </c:rich>
          </c:tx>
          <c:layout>
            <c:manualLayout>
              <c:xMode val="edge"/>
              <c:yMode val="edge"/>
              <c:x val="2.7278657583532418E-2"/>
              <c:y val="0.13770912947022296"/>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tr-TR"/>
            </a:p>
          </c:txPr>
        </c:title>
        <c:numFmt formatCode="0.00" sourceLinked="1"/>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tr-TR"/>
          </a:p>
        </c:txPr>
        <c:crossAx val="334999408"/>
        <c:crosses val="autoZero"/>
        <c:crossBetween val="between"/>
      </c:valAx>
      <c:spPr>
        <a:noFill/>
        <a:ln w="25400">
          <a:noFill/>
        </a:ln>
        <a:effectLst/>
      </c:spPr>
    </c:plotArea>
    <c:legend>
      <c:legendPos val="r"/>
      <c:layout>
        <c:manualLayout>
          <c:xMode val="edge"/>
          <c:yMode val="edge"/>
          <c:x val="0.84593114096032118"/>
          <c:y val="1.1035141464969764E-2"/>
          <c:w val="0.1510908879752863"/>
          <c:h val="0.21591538371136451"/>
        </c:manualLayout>
      </c:layout>
      <c:overlay val="0"/>
      <c:spPr>
        <a:noFill/>
        <a:ln>
          <a:noFill/>
        </a:ln>
        <a:effectLst/>
      </c:spPr>
      <c:txPr>
        <a:bodyPr rot="0" spcFirstLastPara="1" vertOverflow="ellipsis" vert="horz" wrap="square" anchor="ctr" anchorCtr="1"/>
        <a:lstStyle/>
        <a:p>
          <a:pPr rtl="0">
            <a:defRPr sz="1000" b="0" i="0" u="none" strike="noStrike" kern="1200" baseline="0">
              <a:solidFill>
                <a:schemeClr val="tx1"/>
              </a:solidFill>
              <a:latin typeface="+mn-lt"/>
              <a:ea typeface="+mn-ea"/>
              <a:cs typeface="+mn-cs"/>
            </a:defRPr>
          </a:pPr>
          <a:endParaRPr lang="tr-TR"/>
        </a:p>
      </c:txPr>
    </c:legend>
    <c:plotVisOnly val="1"/>
    <c:dispBlanksAs val="zero"/>
    <c:showDLblsOverMax val="0"/>
  </c:chart>
  <c:spPr>
    <a:noFill/>
    <a:ln w="9525" cap="flat" cmpd="sng" algn="ctr">
      <a:noFill/>
      <a:prstDash val="solid"/>
    </a:ln>
    <a:effectLst/>
  </c:spPr>
  <c:txPr>
    <a:bodyPr/>
    <a:lstStyle/>
    <a:p>
      <a:pPr>
        <a:defRPr/>
      </a:pPr>
      <a:endParaRPr lang="tr-TR"/>
    </a:p>
  </c:txPr>
  <c:externalData r:id="rId4">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tx1"/>
                </a:solidFill>
                <a:latin typeface="+mn-lt"/>
                <a:ea typeface="+mn-ea"/>
                <a:cs typeface="+mn-cs"/>
              </a:defRPr>
            </a:pPr>
            <a:r>
              <a:rPr lang="tr-TR" sz="1400" b="1" i="0" dirty="0"/>
              <a:t>2023</a:t>
            </a:r>
            <a:r>
              <a:rPr lang="tr-TR" sz="1400" b="1" i="0" baseline="0" dirty="0"/>
              <a:t> </a:t>
            </a:r>
            <a:r>
              <a:rPr lang="tr-TR" sz="1400" b="1" i="0" dirty="0"/>
              <a:t>Kişi Başı Temizlik</a:t>
            </a:r>
            <a:r>
              <a:rPr lang="tr-TR" sz="1400" b="1" i="0" baseline="0" dirty="0"/>
              <a:t> </a:t>
            </a:r>
            <a:r>
              <a:rPr lang="tr-TR" sz="1400" b="1" i="0" dirty="0"/>
              <a:t>Kimyasalı Tüketim </a:t>
            </a:r>
          </a:p>
          <a:p>
            <a:pPr>
              <a:defRPr/>
            </a:pPr>
            <a:endParaRPr lang="tr-TR" dirty="0"/>
          </a:p>
        </c:rich>
      </c:tx>
      <c:layout>
        <c:manualLayout>
          <c:xMode val="edge"/>
          <c:yMode val="edge"/>
          <c:x val="0.22862585930780147"/>
          <c:y val="1.2339132925984879E-3"/>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tx1"/>
              </a:solidFill>
              <a:latin typeface="+mn-lt"/>
              <a:ea typeface="+mn-ea"/>
              <a:cs typeface="+mn-cs"/>
            </a:defRPr>
          </a:pPr>
          <a:endParaRPr lang="tr-TR"/>
        </a:p>
      </c:txPr>
    </c:title>
    <c:autoTitleDeleted val="0"/>
    <c:view3D>
      <c:rotX val="15"/>
      <c:rotY val="20"/>
      <c:rAngAx val="0"/>
    </c:view3D>
    <c:floor>
      <c:thickness val="0"/>
      <c:spPr>
        <a:noFill/>
        <a:ln w="9525" cap="flat" cmpd="sng" algn="ctr">
          <a:solidFill>
            <a:schemeClr val="tx1">
              <a:tint val="75000"/>
              <a:shade val="95000"/>
              <a:satMod val="105000"/>
            </a:schemeClr>
          </a:solidFill>
          <a:prstDash val="solid"/>
          <a:round/>
        </a:ln>
        <a:effectLst/>
        <a:sp3d contourW="9525">
          <a:contourClr>
            <a:schemeClr val="tx1">
              <a:tint val="75000"/>
              <a:shade val="95000"/>
              <a:satMod val="105000"/>
            </a:schemeClr>
          </a:contourClr>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597298131851167E-2"/>
          <c:y val="6.9522415491192785E-2"/>
          <c:w val="0.84204617763637468"/>
          <c:h val="0.74777049516855298"/>
        </c:manualLayout>
      </c:layout>
      <c:bar3DChart>
        <c:barDir val="col"/>
        <c:grouping val="clustered"/>
        <c:varyColors val="0"/>
        <c:ser>
          <c:idx val="0"/>
          <c:order val="0"/>
          <c:tx>
            <c:strRef>
              <c:f>'2023'!$F$2</c:f>
              <c:strCache>
                <c:ptCount val="1"/>
                <c:pt idx="0">
                  <c:v>2023</c:v>
                </c:pt>
              </c:strCache>
            </c:strRef>
          </c:tx>
          <c:spPr>
            <a:solidFill>
              <a:schemeClr val="accent3">
                <a:tint val="77000"/>
              </a:schemeClr>
            </a:solidFill>
            <a:ln>
              <a:noFill/>
            </a:ln>
            <a:effectLst/>
            <a:sp3d/>
          </c:spPr>
          <c:invertIfNegative val="0"/>
          <c:cat>
            <c:strRef>
              <c:f>'2023'!$A$4:$A$15</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'2023'!$F$4:$F$15</c:f>
              <c:numCache>
                <c:formatCode>0.00</c:formatCode>
                <c:ptCount val="12"/>
                <c:pt idx="0">
                  <c:v>0.30470000000000003</c:v>
                </c:pt>
                <c:pt idx="1">
                  <c:v>0.42330000000000001</c:v>
                </c:pt>
                <c:pt idx="2">
                  <c:v>0.4</c:v>
                </c:pt>
                <c:pt idx="3">
                  <c:v>0.32</c:v>
                </c:pt>
                <c:pt idx="4">
                  <c:v>0.23799999999999999</c:v>
                </c:pt>
                <c:pt idx="5" formatCode="General">
                  <c:v>0.224</c:v>
                </c:pt>
                <c:pt idx="6" formatCode="General">
                  <c:v>0.23499999999999999</c:v>
                </c:pt>
                <c:pt idx="7">
                  <c:v>0.2</c:v>
                </c:pt>
                <c:pt idx="8">
                  <c:v>0.22800000000000001</c:v>
                </c:pt>
                <c:pt idx="9">
                  <c:v>0.24</c:v>
                </c:pt>
                <c:pt idx="10">
                  <c:v>0.56000000000000005</c:v>
                </c:pt>
                <c:pt idx="11">
                  <c:v>0.89</c:v>
                </c:pt>
              </c:numCache>
            </c:numRef>
          </c:val>
          <c:extLst xmlns:c15="http://schemas.microsoft.com/office/drawing/2012/chart" xmlns:c16r2="http://schemas.microsoft.com/office/drawing/2015/06/chart">
            <c:ext xmlns:c16="http://schemas.microsoft.com/office/drawing/2014/chart" uri="{C3380CC4-5D6E-409C-BE32-E72D297353CC}">
              <c16:uniqueId val="{00000000-C05B-47F4-873C-3C701803515C}"/>
            </c:ext>
          </c:extLst>
        </c:ser>
        <c:dLbls>
          <c:showLegendKey val="0"/>
          <c:showVal val="0"/>
          <c:showCatName val="0"/>
          <c:showSerName val="0"/>
          <c:showPercent val="0"/>
          <c:showBubbleSize val="0"/>
        </c:dLbls>
        <c:gapWidth val="100"/>
        <c:shape val="box"/>
        <c:axId val="334496696"/>
        <c:axId val="414535248"/>
        <c:axId val="0"/>
        <c:extLst xmlns:c16r2="http://schemas.microsoft.com/office/drawing/2015/06/chart">
          <c:ext xmlns:c15="http://schemas.microsoft.com/office/drawing/2012/chart" uri="{02D57815-91ED-43cb-92C2-25804820EDAC}">
            <c15:filteredBarSeries>
              <c15:ser>
                <c:idx val="1"/>
                <c:order val="1"/>
                <c:tx>
                  <c:strRef>
                    <c:extLst xmlns:c16r2="http://schemas.microsoft.com/office/drawing/2015/06/chart">
                      <c:ext uri="{02D57815-91ED-43cb-92C2-25804820EDAC}">
                        <c15:formulaRef>
                          <c15:sqref>'2023'!$F$3</c15:sqref>
                        </c15:formulaRef>
                      </c:ext>
                    </c:extLst>
                    <c:strCache>
                      <c:ptCount val="1"/>
                      <c:pt idx="0">
                        <c:v>Kişi başı Temizlik Kimyasal Tüketim  Miktarı</c:v>
                      </c:pt>
                    </c:strCache>
                  </c:strRef>
                </c:tx>
                <c:spPr>
                  <a:solidFill>
                    <a:schemeClr val="accent3">
                      <a:shade val="76000"/>
                    </a:schemeClr>
                  </a:solidFill>
                  <a:ln>
                    <a:noFill/>
                  </a:ln>
                  <a:effectLst/>
                  <a:sp3d/>
                </c:spPr>
                <c:invertIfNegative val="0"/>
                <c:cat>
                  <c:strRef>
                    <c:extLst xmlns:c16r2="http://schemas.microsoft.com/office/drawing/2015/06/chart">
                      <c:ext uri="{02D57815-91ED-43cb-92C2-25804820EDAC}">
                        <c15:formulaRef>
                          <c15:sqref>'2023'!$A$4:$A$15</c15:sqref>
                        </c15:formulaRef>
                      </c:ext>
                    </c:extLst>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extLst xmlns:c16r2="http://schemas.microsoft.com/office/drawing/2015/06/chart">
                      <c:ext uri="{02D57815-91ED-43cb-92C2-25804820EDAC}">
                        <c15:formulaRef>
                          <c15:sqref>'2023'!$F$4:$F$15</c15:sqref>
                        </c15:formulaRef>
                      </c:ext>
                    </c:extLst>
                    <c:numCache>
                      <c:formatCode>0.00</c:formatCode>
                      <c:ptCount val="12"/>
                      <c:pt idx="0">
                        <c:v>0.30470000000000003</c:v>
                      </c:pt>
                      <c:pt idx="1">
                        <c:v>0.42330000000000001</c:v>
                      </c:pt>
                      <c:pt idx="2">
                        <c:v>0.4</c:v>
                      </c:pt>
                      <c:pt idx="3">
                        <c:v>0.32</c:v>
                      </c:pt>
                      <c:pt idx="4">
                        <c:v>0.23799999999999999</c:v>
                      </c:pt>
                      <c:pt idx="5" formatCode="General">
                        <c:v>0.224</c:v>
                      </c:pt>
                      <c:pt idx="6" formatCode="General">
                        <c:v>0.23499999999999999</c:v>
                      </c:pt>
                      <c:pt idx="7">
                        <c:v>0.2</c:v>
                      </c:pt>
                      <c:pt idx="8">
                        <c:v>0.22800000000000001</c:v>
                      </c:pt>
                      <c:pt idx="9">
                        <c:v>0.24</c:v>
                      </c:pt>
                      <c:pt idx="10">
                        <c:v>0.56000000000000005</c:v>
                      </c:pt>
                      <c:pt idx="11">
                        <c:v>0.89</c:v>
                      </c:pt>
                    </c:numCache>
                  </c:numRef>
                </c:val>
                <c:extLst xmlns:c16r2="http://schemas.microsoft.com/office/drawing/2015/06/chart">
                  <c:ext xmlns:c16="http://schemas.microsoft.com/office/drawing/2014/chart" uri="{C3380CC4-5D6E-409C-BE32-E72D297353CC}">
                    <c16:uniqueId val="{00000001-C05B-47F4-873C-3C701803515C}"/>
                  </c:ext>
                </c:extLst>
              </c15:ser>
            </c15:filteredBarSeries>
          </c:ext>
        </c:extLst>
      </c:bar3DChart>
      <c:catAx>
        <c:axId val="334496696"/>
        <c:scaling>
          <c:orientation val="minMax"/>
        </c:scaling>
        <c:delete val="0"/>
        <c:axPos val="b"/>
        <c:numFmt formatCode="General" sourceLinked="1"/>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tr-TR"/>
          </a:p>
        </c:txPr>
        <c:crossAx val="414535248"/>
        <c:crosses val="autoZero"/>
        <c:auto val="1"/>
        <c:lblAlgn val="ctr"/>
        <c:lblOffset val="100"/>
        <c:noMultiLvlLbl val="0"/>
      </c:catAx>
      <c:valAx>
        <c:axId val="414535248"/>
        <c:scaling>
          <c:orientation val="minMax"/>
        </c:scaling>
        <c:delete val="0"/>
        <c:axPos val="l"/>
        <c:majorGridlines>
          <c:spPr>
            <a:ln w="9525" cap="flat" cmpd="sng" algn="ctr">
              <a:solidFill>
                <a:schemeClr val="tx1">
                  <a:tint val="75000"/>
                  <a:shade val="95000"/>
                  <a:satMod val="105000"/>
                </a:schemeClr>
              </a:solidFill>
              <a:prstDash val="solid"/>
              <a:round/>
            </a:ln>
            <a:effectLst/>
          </c:spPr>
        </c:majorGridlines>
        <c:title>
          <c:tx>
            <c:rich>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tr-TR"/>
                  <a:t>KİŞİ BAŞI TEMİZLİK</a:t>
                </a:r>
                <a:r>
                  <a:rPr lang="tr-TR" baseline="0"/>
                  <a:t> KİMYASALI TÜKETİMİ</a:t>
                </a:r>
                <a:endParaRPr lang="tr-TR"/>
              </a:p>
            </c:rich>
          </c:tx>
          <c:layout>
            <c:manualLayout>
              <c:xMode val="edge"/>
              <c:yMode val="edge"/>
              <c:x val="2.7278657583532418E-2"/>
              <c:y val="0.13770912947022296"/>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tr-TR"/>
            </a:p>
          </c:txPr>
        </c:title>
        <c:numFmt formatCode="0.00" sourceLinked="1"/>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tr-TR"/>
          </a:p>
        </c:txPr>
        <c:crossAx val="334496696"/>
        <c:crosses val="autoZero"/>
        <c:crossBetween val="between"/>
      </c:valAx>
      <c:spPr>
        <a:noFill/>
        <a:ln w="25400">
          <a:noFill/>
        </a:ln>
        <a:effectLst/>
      </c:spPr>
    </c:plotArea>
    <c:legend>
      <c:legendPos val="r"/>
      <c:layout>
        <c:manualLayout>
          <c:xMode val="edge"/>
          <c:yMode val="edge"/>
          <c:x val="0.84593114096032118"/>
          <c:y val="1.1035141464969764E-2"/>
          <c:w val="0.1510908879752863"/>
          <c:h val="0.21591538371136451"/>
        </c:manualLayout>
      </c:layout>
      <c:overlay val="0"/>
      <c:spPr>
        <a:noFill/>
        <a:ln>
          <a:noFill/>
        </a:ln>
        <a:effectLst/>
      </c:spPr>
      <c:txPr>
        <a:bodyPr rot="0" spcFirstLastPara="1" vertOverflow="ellipsis" vert="horz" wrap="square" anchor="ctr" anchorCtr="1"/>
        <a:lstStyle/>
        <a:p>
          <a:pPr rtl="0">
            <a:defRPr sz="1000" b="0" i="0" u="none" strike="noStrike" kern="1200" baseline="0">
              <a:solidFill>
                <a:schemeClr val="tx1"/>
              </a:solidFill>
              <a:latin typeface="+mn-lt"/>
              <a:ea typeface="+mn-ea"/>
              <a:cs typeface="+mn-cs"/>
            </a:defRPr>
          </a:pPr>
          <a:endParaRPr lang="tr-TR"/>
        </a:p>
      </c:txPr>
    </c:legend>
    <c:plotVisOnly val="1"/>
    <c:dispBlanksAs val="zero"/>
    <c:showDLblsOverMax val="0"/>
  </c:chart>
  <c:spPr>
    <a:noFill/>
    <a:ln w="9525" cap="flat" cmpd="sng" algn="ctr">
      <a:noFill/>
      <a:prstDash val="solid"/>
    </a:ln>
    <a:effectLst/>
  </c:spPr>
  <c:txPr>
    <a:bodyPr/>
    <a:lstStyle/>
    <a:p>
      <a:pPr>
        <a:defRPr/>
      </a:pPr>
      <a:endParaRPr lang="tr-TR"/>
    </a:p>
  </c:txPr>
  <c:externalData r:id="rId4">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tr-TR" sz="1800" b="1" i="0" baseline="0">
                <a:solidFill>
                  <a:srgbClr val="FF0000"/>
                </a:solidFill>
                <a:effectLst/>
              </a:rPr>
              <a:t>2022-2023 KİŞİ BAŞI TEMİZLİK KİMYASALI TÜKETİMİ KARŞILAŞTIRMASI </a:t>
            </a:r>
            <a:endParaRPr lang="tr-TR">
              <a:solidFill>
                <a:srgbClr val="FF0000"/>
              </a:solidFill>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endParaRPr lang="en-US">
              <a:solidFill>
                <a:srgbClr val="FF0000"/>
              </a:solidFill>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tr-TR"/>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karşılaştırma'!$K$6:$K$17</c:f>
              <c:numCache>
                <c:formatCode>0.00</c:formatCode>
                <c:ptCount val="12"/>
                <c:pt idx="0">
                  <c:v>0.24</c:v>
                </c:pt>
                <c:pt idx="1">
                  <c:v>0.34</c:v>
                </c:pt>
                <c:pt idx="2">
                  <c:v>0.32</c:v>
                </c:pt>
                <c:pt idx="3">
                  <c:v>0.32</c:v>
                </c:pt>
                <c:pt idx="4">
                  <c:v>0.23</c:v>
                </c:pt>
                <c:pt idx="5" formatCode="General">
                  <c:v>0.19</c:v>
                </c:pt>
                <c:pt idx="6" formatCode="General">
                  <c:v>0.2</c:v>
                </c:pt>
                <c:pt idx="7">
                  <c:v>0.24</c:v>
                </c:pt>
                <c:pt idx="8">
                  <c:v>0.19</c:v>
                </c:pt>
                <c:pt idx="9">
                  <c:v>0.2</c:v>
                </c:pt>
                <c:pt idx="10">
                  <c:v>0.37</c:v>
                </c:pt>
                <c:pt idx="11">
                  <c:v>0.56000000000000005</c:v>
                </c:pt>
              </c:numCache>
            </c:numRef>
          </c:val>
          <c:extLst xmlns:c16r2="http://schemas.microsoft.com/office/drawing/2015/06/chart">
            <c:ext xmlns:c16="http://schemas.microsoft.com/office/drawing/2014/chart" uri="{C3380CC4-5D6E-409C-BE32-E72D297353CC}">
              <c16:uniqueId val="{00000000-E653-4EC7-9045-68C0C371554E}"/>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'22-23 karşılaştırma'!$B$6:$B$17</c:f>
              <c:strCache>
                <c:ptCount val="12"/>
                <c:pt idx="0">
                  <c:v>OCAK</c:v>
                </c:pt>
                <c:pt idx="1">
                  <c:v>ŞUBAT</c:v>
                </c:pt>
                <c:pt idx="2">
                  <c:v>MART</c:v>
                </c:pt>
                <c:pt idx="3">
                  <c:v>NİSAN</c:v>
                </c:pt>
                <c:pt idx="4">
                  <c:v>MAYIS</c:v>
                </c:pt>
                <c:pt idx="5">
                  <c:v>HAZİRAN</c:v>
                </c:pt>
                <c:pt idx="6">
                  <c:v>TEMMUZ</c:v>
                </c:pt>
                <c:pt idx="7">
                  <c:v>AGUSTOS</c:v>
                </c:pt>
                <c:pt idx="8">
                  <c:v>EYLÜL</c:v>
                </c:pt>
                <c:pt idx="9">
                  <c:v>EKİM</c:v>
                </c:pt>
                <c:pt idx="10">
                  <c:v>KASIM</c:v>
                </c:pt>
                <c:pt idx="11">
                  <c:v>ARALIK</c:v>
                </c:pt>
              </c:strCache>
            </c:strRef>
          </c:cat>
          <c:val>
            <c:numRef>
              <c:f>'22-23 karşılaştırma'!$K$22:$K$33</c:f>
              <c:numCache>
                <c:formatCode>0.00</c:formatCode>
                <c:ptCount val="12"/>
                <c:pt idx="0">
                  <c:v>0.30470000000000003</c:v>
                </c:pt>
                <c:pt idx="1">
                  <c:v>0.42330000000000001</c:v>
                </c:pt>
                <c:pt idx="2">
                  <c:v>0.4</c:v>
                </c:pt>
                <c:pt idx="3">
                  <c:v>0.32</c:v>
                </c:pt>
                <c:pt idx="4">
                  <c:v>0.23799999999999999</c:v>
                </c:pt>
                <c:pt idx="5" formatCode="General">
                  <c:v>0.224</c:v>
                </c:pt>
                <c:pt idx="6" formatCode="General">
                  <c:v>0.23499999999999999</c:v>
                </c:pt>
                <c:pt idx="7">
                  <c:v>0.2</c:v>
                </c:pt>
                <c:pt idx="8">
                  <c:v>0.22800000000000001</c:v>
                </c:pt>
                <c:pt idx="9">
                  <c:v>0.24</c:v>
                </c:pt>
                <c:pt idx="10">
                  <c:v>0.56000000000000005</c:v>
                </c:pt>
                <c:pt idx="11">
                  <c:v>0.89</c:v>
                </c:pt>
              </c:numCache>
            </c:numRef>
          </c:val>
          <c:extLst xmlns:c16r2="http://schemas.microsoft.com/office/drawing/2015/06/chart">
            <c:ext xmlns:c16="http://schemas.microsoft.com/office/drawing/2014/chart" uri="{C3380CC4-5D6E-409C-BE32-E72D297353CC}">
              <c16:uniqueId val="{00000001-E653-4EC7-9045-68C0C371554E}"/>
            </c:ext>
          </c:extLst>
        </c:ser>
        <c:dLbls>
          <c:dLblPos val="outEnd"/>
          <c:showLegendKey val="0"/>
          <c:showVal val="1"/>
          <c:showCatName val="0"/>
          <c:showSerName val="0"/>
          <c:showPercent val="0"/>
          <c:showBubbleSize val="0"/>
        </c:dLbls>
        <c:gapWidth val="219"/>
        <c:overlap val="-100"/>
        <c:axId val="414533288"/>
        <c:axId val="334993920"/>
      </c:barChart>
      <c:catAx>
        <c:axId val="414533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334993920"/>
        <c:crosses val="autoZero"/>
        <c:auto val="1"/>
        <c:lblAlgn val="ctr"/>
        <c:lblOffset val="100"/>
        <c:noMultiLvlLbl val="0"/>
      </c:catAx>
      <c:valAx>
        <c:axId val="334993920"/>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crossAx val="414533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tr-TR"/>
    </a:p>
  </c:txPr>
  <c:externalData r:id="rId4">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TEDARİKÇİLERİN</a:t>
            </a:r>
            <a:r>
              <a:rPr lang="tr-TR" baseline="0"/>
              <a:t> </a:t>
            </a:r>
            <a:r>
              <a:rPr lang="tr-TR"/>
              <a:t>YEREL ORANI</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pieChart>
        <c:varyColors val="1"/>
        <c:ser>
          <c:idx val="0"/>
          <c:order val="0"/>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8320-487E-9392-07E6DDDDBD5C}"/>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8320-487E-9392-07E6DDDDBD5C}"/>
              </c:ext>
            </c:extLst>
          </c:dPt>
          <c:dLbls>
            <c:dLbl>
              <c:idx val="0"/>
              <c:tx>
                <c:rich>
                  <a:bodyPr/>
                  <a:lstStyle/>
                  <a:p>
                    <a:r>
                      <a:rPr lang="en-US"/>
                      <a:t>YEREL</a:t>
                    </a:r>
                    <a:r>
                      <a:rPr lang="en-US" baseline="0"/>
                      <a:t> OLAN FİRMALAR</a:t>
                    </a:r>
                    <a:endParaRPr lang="en-US"/>
                  </a:p>
                </c:rich>
              </c:tx>
              <c:dLblPos val="bestFit"/>
              <c:showLegendKey val="0"/>
              <c:showVal val="1"/>
              <c:showCatName val="1"/>
              <c:showSerName val="0"/>
              <c:showPercent val="0"/>
              <c:showBubbleSize val="0"/>
              <c:extLst xmlns:c16r2="http://schemas.microsoft.com/office/drawing/2015/06/chart">
                <c:ext xmlns:c16="http://schemas.microsoft.com/office/drawing/2014/chart" uri="{C3380CC4-5D6E-409C-BE32-E72D297353CC}">
                  <c16:uniqueId val="{00000001-8320-487E-9392-07E6DDDDBD5C}"/>
                </c:ext>
                <c:ext xmlns:c15="http://schemas.microsoft.com/office/drawing/2012/chart" uri="{CE6537A1-D6FC-4f65-9D91-7224C49458BB}"/>
              </c:extLst>
            </c:dLbl>
            <c:dLbl>
              <c:idx val="1"/>
              <c:tx>
                <c:rich>
                  <a:bodyPr/>
                  <a:lstStyle/>
                  <a:p>
                    <a:r>
                      <a:rPr lang="en-US"/>
                      <a:t>YEREL</a:t>
                    </a:r>
                    <a:r>
                      <a:rPr lang="en-US" baseline="0"/>
                      <a:t> OLMAYAN FİRMALAR</a:t>
                    </a:r>
                    <a:endParaRPr lang="en-US"/>
                  </a:p>
                </c:rich>
              </c:tx>
              <c:dLblPos val="bestFit"/>
              <c:showLegendKey val="0"/>
              <c:showVal val="1"/>
              <c:showCatName val="1"/>
              <c:showSerName val="0"/>
              <c:showPercent val="0"/>
              <c:showBubbleSize val="0"/>
              <c:extLst xmlns:c16r2="http://schemas.microsoft.com/office/drawing/2015/06/chart">
                <c:ext xmlns:c16="http://schemas.microsoft.com/office/drawing/2014/chart" uri="{C3380CC4-5D6E-409C-BE32-E72D297353CC}">
                  <c16:uniqueId val="{00000003-8320-487E-9392-07E6DDDDBD5C}"/>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bestFit"/>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val>
            <c:numRef>
              <c:f>('Table 1'!$L$4,'Table 1'!$L$5)</c:f>
              <c:numCache>
                <c:formatCode>General</c:formatCode>
                <c:ptCount val="2"/>
                <c:pt idx="0">
                  <c:v>85</c:v>
                </c:pt>
                <c:pt idx="1">
                  <c:v>29</c:v>
                </c:pt>
              </c:numCache>
            </c:numRef>
          </c:val>
          <c:extLst xmlns:c16r2="http://schemas.microsoft.com/office/drawing/2015/06/chart">
            <c:ext xmlns:c16="http://schemas.microsoft.com/office/drawing/2014/chart" uri="{C3380CC4-5D6E-409C-BE32-E72D297353CC}">
              <c16:uniqueId val="{00000004-8320-487E-9392-07E6DDDDBD5C}"/>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tr-TR"/>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KURAKLIĞA DAYANIKLI OLAN BİTKİLERİN ORANI</a:t>
            </a:r>
          </a:p>
        </c:rich>
      </c:tx>
      <c:layout>
        <c:manualLayout>
          <c:xMode val="edge"/>
          <c:yMode val="edge"/>
          <c:x val="0.39570122484689413"/>
          <c:y val="4.629629629629629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pieChart>
        <c:varyColors val="1"/>
        <c:ser>
          <c:idx val="0"/>
          <c:order val="0"/>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BB3D-458D-B2F6-6E30C85A019B}"/>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BB3D-458D-B2F6-6E30C85A019B}"/>
              </c:ext>
            </c:extLst>
          </c:dPt>
          <c:dLbls>
            <c:dLbl>
              <c:idx val="0"/>
              <c:tx>
                <c:rich>
                  <a:bodyPr/>
                  <a:lstStyle/>
                  <a:p>
                    <a:r>
                      <a:rPr lang="en-US"/>
                      <a:t>KURAKLIĞA DAYANIKLI OLAN</a:t>
                    </a:r>
                  </a:p>
                </c:rich>
              </c:tx>
              <c:dLblPos val="ctr"/>
              <c:showLegendKey val="0"/>
              <c:showVal val="1"/>
              <c:showCatName val="0"/>
              <c:showSerName val="0"/>
              <c:showPercent val="1"/>
              <c:showBubbleSize val="0"/>
              <c:extLst xmlns:c16r2="http://schemas.microsoft.com/office/drawing/2015/06/chart">
                <c:ext xmlns:c16="http://schemas.microsoft.com/office/drawing/2014/chart" uri="{C3380CC4-5D6E-409C-BE32-E72D297353CC}">
                  <c16:uniqueId val="{00000001-BB3D-458D-B2F6-6E30C85A019B}"/>
                </c:ext>
                <c:ext xmlns:c15="http://schemas.microsoft.com/office/drawing/2012/chart" uri="{CE6537A1-D6FC-4f65-9D91-7224C49458BB}"/>
              </c:extLst>
            </c:dLbl>
            <c:dLbl>
              <c:idx val="1"/>
              <c:tx>
                <c:rich>
                  <a:bodyPr/>
                  <a:lstStyle/>
                  <a:p>
                    <a:r>
                      <a:rPr lang="en-US"/>
                      <a:t>KURAKLIĞA</a:t>
                    </a:r>
                    <a:r>
                      <a:rPr lang="en-US" baseline="0"/>
                      <a:t> DAYANIKLI OLMAYAN</a:t>
                    </a:r>
                    <a:endParaRPr lang="en-US"/>
                  </a:p>
                </c:rich>
              </c:tx>
              <c:dLblPos val="ctr"/>
              <c:showLegendKey val="0"/>
              <c:showVal val="1"/>
              <c:showCatName val="0"/>
              <c:showSerName val="0"/>
              <c:showPercent val="1"/>
              <c:showBubbleSize val="0"/>
              <c:extLst xmlns:c16r2="http://schemas.microsoft.com/office/drawing/2015/06/chart">
                <c:ext xmlns:c16="http://schemas.microsoft.com/office/drawing/2014/chart" uri="{C3380CC4-5D6E-409C-BE32-E72D297353CC}">
                  <c16:uniqueId val="{00000003-BB3D-458D-B2F6-6E30C85A019B}"/>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dLblPos val="ctr"/>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('bitki listesi'!$I$10,'bitki listesi'!$I$11)</c:f>
              <c:strCache>
                <c:ptCount val="2"/>
                <c:pt idx="0">
                  <c:v>DAYANIKLI OLAN SAYI</c:v>
                </c:pt>
                <c:pt idx="1">
                  <c:v>DAYANIKLI OLMAYAN SAYI</c:v>
                </c:pt>
              </c:strCache>
            </c:strRef>
          </c:cat>
          <c:val>
            <c:numRef>
              <c:f>('bitki listesi'!$L$10,'bitki listesi'!$L$11)</c:f>
              <c:numCache>
                <c:formatCode>General</c:formatCode>
                <c:ptCount val="2"/>
                <c:pt idx="0">
                  <c:v>37</c:v>
                </c:pt>
                <c:pt idx="1">
                  <c:v>31</c:v>
                </c:pt>
              </c:numCache>
            </c:numRef>
          </c:val>
          <c:extLst xmlns:c16r2="http://schemas.microsoft.com/office/drawing/2015/06/chart">
            <c:ext xmlns:c16="http://schemas.microsoft.com/office/drawing/2014/chart" uri="{C3380CC4-5D6E-409C-BE32-E72D297353CC}">
              <c16:uniqueId val="{00000004-BB3D-458D-B2F6-6E30C85A019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noFill/>
    <a:ln>
      <a:noFill/>
    </a:ln>
    <a:effectLst/>
  </c:spPr>
  <c:txPr>
    <a:bodyPr/>
    <a:lstStyle/>
    <a:p>
      <a:pPr>
        <a:defRPr/>
      </a:pPr>
      <a:endParaRPr lang="tr-TR"/>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c:date1904 val="0"/>
  <c:lang val="tr-TR"/>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tr-TR"/>
              <a:t>YEREL</a:t>
            </a:r>
            <a:r>
              <a:rPr lang="tr-TR" baseline="0"/>
              <a:t> BİTKİLERİN ORANI</a:t>
            </a:r>
            <a:endParaRPr lang="tr-TR"/>
          </a:p>
        </c:rich>
      </c:tx>
      <c:layout>
        <c:manualLayout>
          <c:xMode val="edge"/>
          <c:yMode val="edge"/>
          <c:x val="0.25302077865266842"/>
          <c:y val="4.629629629629629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tr-TR"/>
        </a:p>
      </c:txPr>
    </c:title>
    <c:autoTitleDeleted val="0"/>
    <c:plotArea>
      <c:layout/>
      <c:pieChart>
        <c:varyColors val="1"/>
        <c:ser>
          <c:idx val="0"/>
          <c:order val="0"/>
          <c:dPt>
            <c:idx val="0"/>
            <c:bubble3D val="0"/>
            <c:spPr>
              <a:solidFill>
                <a:schemeClr val="accent4">
                  <a:tint val="77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1-9354-4ADC-B9DA-F653B0F6BAA3}"/>
              </c:ext>
            </c:extLst>
          </c:dPt>
          <c:dPt>
            <c:idx val="1"/>
            <c:bubble3D val="0"/>
            <c:spPr>
              <a:solidFill>
                <a:schemeClr val="accent4">
                  <a:shade val="76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3-9354-4ADC-B9DA-F653B0F6BAA3}"/>
              </c:ext>
            </c:extLst>
          </c:dPt>
          <c:dLbls>
            <c:dLbl>
              <c:idx val="0"/>
              <c:tx>
                <c:rich>
                  <a:bodyPr/>
                  <a:lstStyle/>
                  <a:p>
                    <a:r>
                      <a:rPr lang="en-US"/>
                      <a:t>YEREL</a:t>
                    </a:r>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9354-4ADC-B9DA-F653B0F6BAA3}"/>
                </c:ext>
                <c:ext xmlns:c15="http://schemas.microsoft.com/office/drawing/2012/chart" uri="{CE6537A1-D6FC-4f65-9D91-7224C49458BB}"/>
              </c:extLst>
            </c:dLbl>
            <c:dLbl>
              <c:idx val="1"/>
              <c:tx>
                <c:rich>
                  <a:bodyPr/>
                  <a:lstStyle/>
                  <a:p>
                    <a:r>
                      <a:rPr lang="en-US"/>
                      <a:t>YEREL</a:t>
                    </a:r>
                    <a:r>
                      <a:rPr lang="en-US" baseline="0"/>
                      <a:t> OLMAYAN</a:t>
                    </a:r>
                    <a:endParaRPr lang="en-US"/>
                  </a:p>
                </c:rich>
              </c:tx>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9354-4ADC-B9DA-F653B0F6BAA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tr-TR"/>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('bitki listesi'!$I$5,'bitki listesi'!$I$6)</c:f>
              <c:strCache>
                <c:ptCount val="2"/>
                <c:pt idx="0">
                  <c:v>YEREL SAYI</c:v>
                </c:pt>
                <c:pt idx="1">
                  <c:v>YEREL OLMAYAN SAYI</c:v>
                </c:pt>
              </c:strCache>
            </c:strRef>
          </c:cat>
          <c:val>
            <c:numRef>
              <c:f>('bitki listesi'!$K$5,'bitki listesi'!$K$6)</c:f>
              <c:numCache>
                <c:formatCode>General</c:formatCode>
                <c:ptCount val="2"/>
                <c:pt idx="0">
                  <c:v>49</c:v>
                </c:pt>
                <c:pt idx="1">
                  <c:v>19</c:v>
                </c:pt>
              </c:numCache>
            </c:numRef>
          </c:val>
          <c:extLst xmlns:c16r2="http://schemas.microsoft.com/office/drawing/2015/06/chart">
            <c:ext xmlns:c16="http://schemas.microsoft.com/office/drawing/2014/chart" uri="{C3380CC4-5D6E-409C-BE32-E72D297353CC}">
              <c16:uniqueId val="{00000004-9354-4ADC-B9DA-F653B0F6BAA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tr-TR"/>
        </a:p>
      </c:txPr>
    </c:legend>
    <c:plotVisOnly val="1"/>
    <c:dispBlanksAs val="gap"/>
    <c:showDLblsOverMax val="0"/>
  </c:chart>
  <c:spPr>
    <a:noFill/>
    <a:ln>
      <a:noFill/>
    </a:ln>
    <a:effectLst/>
  </c:spPr>
  <c:txPr>
    <a:bodyPr/>
    <a:lstStyle/>
    <a:p>
      <a:pPr>
        <a:defRPr/>
      </a:pPr>
      <a:endParaRPr lang="tr-TR"/>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withinLinearReversed" id="23">
  <a:schemeClr val="accent3"/>
</cs:colorStyle>
</file>

<file path=ppt/charts/colors5.xml><?xml version="1.0" encoding="utf-8"?>
<cs:colorStyle xmlns:cs="http://schemas.microsoft.com/office/drawing/2012/chartStyle" xmlns:a="http://schemas.openxmlformats.org/drawingml/2006/main" meth="withinLinearReversed" id="23">
  <a:schemeClr val="accent3"/>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 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11CA03-B975-49B8-9390-2DD0B868BEAA}" type="datetimeFigureOut">
              <a:rPr lang="tr-TR" smtClean="0"/>
              <a:t>3.10.2024</a:t>
            </a:fld>
            <a:endParaRPr lang="tr-TR"/>
          </a:p>
        </p:txBody>
      </p:sp>
      <p:sp>
        <p:nvSpPr>
          <p:cNvPr id="4" name="Slayt Resmi Yer Tutucus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p>
        </p:txBody>
      </p:sp>
      <p:sp>
        <p:nvSpPr>
          <p:cNvPr id="6" name="Alt 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7711F8-6ED6-4DD0-8706-EF2E130BB2B4}" type="slidenum">
              <a:rPr lang="tr-TR" smtClean="0"/>
              <a:t>‹#›</a:t>
            </a:fld>
            <a:endParaRPr lang="tr-TR"/>
          </a:p>
        </p:txBody>
      </p:sp>
    </p:spTree>
    <p:extLst>
      <p:ext uri="{BB962C8B-B14F-4D97-AF65-F5344CB8AC3E}">
        <p14:creationId xmlns:p14="http://schemas.microsoft.com/office/powerpoint/2010/main" val="3039696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0C7711F8-6ED6-4DD0-8706-EF2E130BB2B4}" type="slidenum">
              <a:rPr lang="tr-TR" smtClean="0"/>
              <a:t>31</a:t>
            </a:fld>
            <a:endParaRPr lang="tr-TR"/>
          </a:p>
        </p:txBody>
      </p:sp>
    </p:spTree>
    <p:extLst>
      <p:ext uri="{BB962C8B-B14F-4D97-AF65-F5344CB8AC3E}">
        <p14:creationId xmlns:p14="http://schemas.microsoft.com/office/powerpoint/2010/main" val="3149679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C7711F8-6ED6-4DD0-8706-EF2E130BB2B4}" type="slidenum">
              <a:rPr lang="tr-TR" smtClean="0"/>
              <a:t>37</a:t>
            </a:fld>
            <a:endParaRPr lang="tr-TR"/>
          </a:p>
        </p:txBody>
      </p:sp>
    </p:spTree>
    <p:extLst>
      <p:ext uri="{BB962C8B-B14F-4D97-AF65-F5344CB8AC3E}">
        <p14:creationId xmlns:p14="http://schemas.microsoft.com/office/powerpoint/2010/main" val="2921590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Unvan 1"/>
          <p:cNvSpPr>
            <a:spLocks noGrp="1"/>
          </p:cNvSpPr>
          <p:nvPr>
            <p:ph type="ctrTitle"/>
          </p:nvPr>
        </p:nvSpPr>
        <p:spPr>
          <a:xfrm>
            <a:off x="1524000" y="1122363"/>
            <a:ext cx="9144000" cy="2387600"/>
          </a:xfrm>
        </p:spPr>
        <p:txBody>
          <a:bodyPr anchor="b"/>
          <a:lstStyle>
            <a:lvl1pPr algn="ctr">
              <a:defRPr sz="6000"/>
            </a:lvl1pPr>
          </a:lstStyle>
          <a:p>
            <a:r>
              <a:rPr lang="tr-TR"/>
              <a:t>Asıl başlık stili için tıklatın</a:t>
            </a:r>
          </a:p>
        </p:txBody>
      </p:sp>
      <p:sp>
        <p:nvSpPr>
          <p:cNvPr id="3" name="Alt Başlık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tr-TR"/>
              <a:t>Asıl alt başlık stilini düzenlemek için tıklatın</a:t>
            </a:r>
          </a:p>
        </p:txBody>
      </p:sp>
      <p:sp>
        <p:nvSpPr>
          <p:cNvPr id="4" name="Veri Yer Tutucusu 3"/>
          <p:cNvSpPr>
            <a:spLocks noGrp="1"/>
          </p:cNvSpPr>
          <p:nvPr>
            <p:ph type="dt" sz="half" idx="10"/>
          </p:nvPr>
        </p:nvSpPr>
        <p:spPr/>
        <p:txBody>
          <a:bodyPr/>
          <a:lstStyle/>
          <a:p>
            <a:fld id="{E951C74C-4B83-4E8D-A7C7-19F4B26C7A7F}" type="datetimeFigureOut">
              <a:rPr lang="tr-TR" smtClean="0"/>
              <a:t>3.10.2024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723686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idx="1"/>
          </p:nvPr>
        </p:nvSpPr>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E951C74C-4B83-4E8D-A7C7-19F4B26C7A7F}" type="datetimeFigureOut">
              <a:rPr lang="tr-TR" smtClean="0"/>
              <a:t>3.10.2024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3239812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bilgisi">
    <p:spTree>
      <p:nvGrpSpPr>
        <p:cNvPr id="1" name=""/>
        <p:cNvGrpSpPr/>
        <p:nvPr/>
      </p:nvGrpSpPr>
      <p:grpSpPr>
        <a:xfrm>
          <a:off x="0" y="0"/>
          <a:ext cx="0" cy="0"/>
          <a:chOff x="0" y="0"/>
          <a:chExt cx="0" cy="0"/>
        </a:xfrm>
      </p:grpSpPr>
      <p:sp>
        <p:nvSpPr>
          <p:cNvPr id="2" name="Unvan 1"/>
          <p:cNvSpPr>
            <a:spLocks noGrp="1"/>
          </p:cNvSpPr>
          <p:nvPr>
            <p:ph type="title"/>
          </p:nvPr>
        </p:nvSpPr>
        <p:spPr>
          <a:xfrm>
            <a:off x="831850" y="1709738"/>
            <a:ext cx="10515600" cy="2852737"/>
          </a:xfrm>
        </p:spPr>
        <p:txBody>
          <a:bodyPr anchor="b"/>
          <a:lstStyle>
            <a:lvl1pPr>
              <a:defRPr sz="6000"/>
            </a:lvl1pPr>
          </a:lstStyle>
          <a:p>
            <a:r>
              <a:rPr lang="tr-TR"/>
              <a:t>Asıl başlık stili için tıklatın</a:t>
            </a:r>
          </a:p>
        </p:txBody>
      </p:sp>
      <p:sp>
        <p:nvSpPr>
          <p:cNvPr id="3" name="Metin Yer Tutucusu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tr-TR"/>
              <a:t>Asıl metin stillerini düzenlemek için tıklatın</a:t>
            </a:r>
          </a:p>
        </p:txBody>
      </p:sp>
      <p:sp>
        <p:nvSpPr>
          <p:cNvPr id="4" name="Veri Yer Tutucusu 3"/>
          <p:cNvSpPr>
            <a:spLocks noGrp="1"/>
          </p:cNvSpPr>
          <p:nvPr>
            <p:ph type="dt" sz="half" idx="10"/>
          </p:nvPr>
        </p:nvSpPr>
        <p:spPr/>
        <p:txBody>
          <a:bodyPr/>
          <a:lstStyle/>
          <a:p>
            <a:fld id="{E951C74C-4B83-4E8D-A7C7-19F4B26C7A7F}" type="datetimeFigureOut">
              <a:rPr lang="tr-TR" smtClean="0"/>
              <a:t>3.10.2024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303968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sz="half" idx="1"/>
          </p:nvPr>
        </p:nvSpPr>
        <p:spPr>
          <a:xfrm>
            <a:off x="838200" y="1825625"/>
            <a:ext cx="5181600" cy="4351338"/>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İçerik Yer Tutucusu 3"/>
          <p:cNvSpPr>
            <a:spLocks noGrp="1"/>
          </p:cNvSpPr>
          <p:nvPr>
            <p:ph sz="half" idx="2"/>
          </p:nvPr>
        </p:nvSpPr>
        <p:spPr>
          <a:xfrm>
            <a:off x="6172200" y="1825625"/>
            <a:ext cx="5181600" cy="4351338"/>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Veri Yer Tutucusu 4"/>
          <p:cNvSpPr>
            <a:spLocks noGrp="1"/>
          </p:cNvSpPr>
          <p:nvPr>
            <p:ph type="dt" sz="half" idx="10"/>
          </p:nvPr>
        </p:nvSpPr>
        <p:spPr/>
        <p:txBody>
          <a:bodyPr/>
          <a:lstStyle/>
          <a:p>
            <a:fld id="{E951C74C-4B83-4E8D-A7C7-19F4B26C7A7F}" type="datetimeFigureOut">
              <a:rPr lang="tr-TR" smtClean="0"/>
              <a:t>3.10.2024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243464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Unvan 1"/>
          <p:cNvSpPr>
            <a:spLocks noGrp="1"/>
          </p:cNvSpPr>
          <p:nvPr>
            <p:ph type="title"/>
          </p:nvPr>
        </p:nvSpPr>
        <p:spPr>
          <a:xfrm>
            <a:off x="839788" y="365125"/>
            <a:ext cx="10515600" cy="1325563"/>
          </a:xfrm>
        </p:spPr>
        <p:txBody>
          <a:bodyPr/>
          <a:lstStyle/>
          <a:p>
            <a:r>
              <a:rPr lang="tr-TR"/>
              <a:t>Asıl başlık stili için tıklatın</a:t>
            </a:r>
          </a:p>
        </p:txBody>
      </p:sp>
      <p:sp>
        <p:nvSpPr>
          <p:cNvPr id="3" name="Metin Yer Tutucusu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tıklatın</a:t>
            </a:r>
          </a:p>
        </p:txBody>
      </p:sp>
      <p:sp>
        <p:nvSpPr>
          <p:cNvPr id="4" name="İçerik Yer Tutucusu 3"/>
          <p:cNvSpPr>
            <a:spLocks noGrp="1"/>
          </p:cNvSpPr>
          <p:nvPr>
            <p:ph sz="half" idx="2"/>
          </p:nvPr>
        </p:nvSpPr>
        <p:spPr>
          <a:xfrm>
            <a:off x="839788" y="2505075"/>
            <a:ext cx="5157787" cy="3684588"/>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Metin Yer Tutucusu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tıklatın</a:t>
            </a:r>
          </a:p>
        </p:txBody>
      </p:sp>
      <p:sp>
        <p:nvSpPr>
          <p:cNvPr id="6" name="İçerik Yer Tutucusu 5"/>
          <p:cNvSpPr>
            <a:spLocks noGrp="1"/>
          </p:cNvSpPr>
          <p:nvPr>
            <p:ph sz="quarter" idx="4"/>
          </p:nvPr>
        </p:nvSpPr>
        <p:spPr>
          <a:xfrm>
            <a:off x="6172200" y="2505075"/>
            <a:ext cx="5183188" cy="3684588"/>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7" name="Veri Yer Tutucusu 6"/>
          <p:cNvSpPr>
            <a:spLocks noGrp="1"/>
          </p:cNvSpPr>
          <p:nvPr>
            <p:ph type="dt" sz="half" idx="10"/>
          </p:nvPr>
        </p:nvSpPr>
        <p:spPr/>
        <p:txBody>
          <a:bodyPr/>
          <a:lstStyle/>
          <a:p>
            <a:fld id="{E951C74C-4B83-4E8D-A7C7-19F4B26C7A7F}" type="datetimeFigureOut">
              <a:rPr lang="tr-TR" smtClean="0"/>
              <a:t>3.10.2024</a:t>
            </a:fld>
            <a:endParaRPr lang="tr-TR"/>
          </a:p>
        </p:txBody>
      </p:sp>
      <p:sp>
        <p:nvSpPr>
          <p:cNvPr id="8" name="Altbilgi Yer Tutucusu 7"/>
          <p:cNvSpPr>
            <a:spLocks noGrp="1"/>
          </p:cNvSpPr>
          <p:nvPr>
            <p:ph type="ftr" sz="quarter" idx="11"/>
          </p:nvPr>
        </p:nvSpPr>
        <p:spPr/>
        <p:txBody>
          <a:bodyPr/>
          <a:lstStyle/>
          <a:p>
            <a:endParaRPr lang="tr-TR"/>
          </a:p>
        </p:txBody>
      </p:sp>
      <p:sp>
        <p:nvSpPr>
          <p:cNvPr id="9" name="Slayt Numarası Yer Tutucusu 8"/>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140934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Veri Yer Tutucusu 2"/>
          <p:cNvSpPr>
            <a:spLocks noGrp="1"/>
          </p:cNvSpPr>
          <p:nvPr>
            <p:ph type="dt" sz="half" idx="10"/>
          </p:nvPr>
        </p:nvSpPr>
        <p:spPr/>
        <p:txBody>
          <a:bodyPr/>
          <a:lstStyle/>
          <a:p>
            <a:fld id="{E951C74C-4B83-4E8D-A7C7-19F4B26C7A7F}" type="datetimeFigureOut">
              <a:rPr lang="tr-TR" smtClean="0"/>
              <a:t>3.10.2024</a:t>
            </a:fld>
            <a:endParaRPr lang="tr-TR"/>
          </a:p>
        </p:txBody>
      </p:sp>
      <p:sp>
        <p:nvSpPr>
          <p:cNvPr id="4" name="Altbilgi Yer Tutucusu 3"/>
          <p:cNvSpPr>
            <a:spLocks noGrp="1"/>
          </p:cNvSpPr>
          <p:nvPr>
            <p:ph type="ftr" sz="quarter" idx="11"/>
          </p:nvPr>
        </p:nvSpPr>
        <p:spPr/>
        <p:txBody>
          <a:bodyPr/>
          <a:lstStyle/>
          <a:p>
            <a:endParaRPr lang="tr-TR"/>
          </a:p>
        </p:txBody>
      </p:sp>
      <p:sp>
        <p:nvSpPr>
          <p:cNvPr id="5" name="Slayt Numarası Yer Tutucusu 4"/>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2875481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Veri Yer Tutucusu 1"/>
          <p:cNvSpPr>
            <a:spLocks noGrp="1"/>
          </p:cNvSpPr>
          <p:nvPr>
            <p:ph type="dt" sz="half" idx="10"/>
          </p:nvPr>
        </p:nvSpPr>
        <p:spPr/>
        <p:txBody>
          <a:bodyPr/>
          <a:lstStyle/>
          <a:p>
            <a:fld id="{E951C74C-4B83-4E8D-A7C7-19F4B26C7A7F}" type="datetimeFigureOut">
              <a:rPr lang="tr-TR" smtClean="0"/>
              <a:t>3.10.2024</a:t>
            </a:fld>
            <a:endParaRPr lang="tr-TR"/>
          </a:p>
        </p:txBody>
      </p:sp>
      <p:sp>
        <p:nvSpPr>
          <p:cNvPr id="3" name="Altbilgi Yer Tutucusu 2"/>
          <p:cNvSpPr>
            <a:spLocks noGrp="1"/>
          </p:cNvSpPr>
          <p:nvPr>
            <p:ph type="ftr" sz="quarter" idx="11"/>
          </p:nvPr>
        </p:nvSpPr>
        <p:spPr/>
        <p:txBody>
          <a:bodyPr/>
          <a:lstStyle/>
          <a:p>
            <a:endParaRPr lang="tr-TR"/>
          </a:p>
        </p:txBody>
      </p:sp>
      <p:sp>
        <p:nvSpPr>
          <p:cNvPr id="4" name="Slayt Numarası Yer Tutucusu 3"/>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92217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İçerik Yer Tutucus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E951C74C-4B83-4E8D-A7C7-19F4B26C7A7F}" type="datetimeFigureOut">
              <a:rPr lang="tr-TR" smtClean="0"/>
              <a:t>3.10.2024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4212130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Resim Yer Tutucusu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tr-T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E951C74C-4B83-4E8D-A7C7-19F4B26C7A7F}" type="datetimeFigureOut">
              <a:rPr lang="tr-TR" smtClean="0"/>
              <a:t>3.10.2024</a:t>
            </a:fld>
            <a:endParaRPr lang="tr-TR"/>
          </a:p>
        </p:txBody>
      </p:sp>
      <p:sp>
        <p:nvSpPr>
          <p:cNvPr id="6" name="Altbilgi Yer Tutucusu 5"/>
          <p:cNvSpPr>
            <a:spLocks noGrp="1"/>
          </p:cNvSpPr>
          <p:nvPr>
            <p:ph type="ftr" sz="quarter" idx="11"/>
          </p:nvPr>
        </p:nvSpPr>
        <p:spPr/>
        <p:txBody>
          <a:bodyPr/>
          <a:lstStyle/>
          <a:p>
            <a:endParaRPr lang="en-US" dirty="0"/>
          </a:p>
        </p:txBody>
      </p:sp>
      <p:sp>
        <p:nvSpPr>
          <p:cNvPr id="7" name="Slayt Numarası Yer Tutucusu 6"/>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66506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Dikey Metin">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Dikey Metin Yer Tutucusu 2"/>
          <p:cNvSpPr>
            <a:spLocks noGrp="1"/>
          </p:cNvSpPr>
          <p:nvPr>
            <p:ph type="body" orient="vert" idx="1"/>
          </p:nvPr>
        </p:nvSpPr>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E951C74C-4B83-4E8D-A7C7-19F4B26C7A7F}" type="datetimeFigureOut">
              <a:rPr lang="tr-TR" smtClean="0"/>
              <a:t>3.10.2024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3675313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Dikey Başlık 1"/>
          <p:cNvSpPr>
            <a:spLocks noGrp="1"/>
          </p:cNvSpPr>
          <p:nvPr>
            <p:ph type="title" orient="vert"/>
          </p:nvPr>
        </p:nvSpPr>
        <p:spPr>
          <a:xfrm>
            <a:off x="8724900" y="365125"/>
            <a:ext cx="2628900" cy="5811838"/>
          </a:xfrm>
        </p:spPr>
        <p:txBody>
          <a:bodyPr vert="eaVert"/>
          <a:lstStyle/>
          <a:p>
            <a:r>
              <a:rPr lang="tr-TR"/>
              <a:t>Asıl başlık stili için tıklatın</a:t>
            </a:r>
          </a:p>
        </p:txBody>
      </p:sp>
      <p:sp>
        <p:nvSpPr>
          <p:cNvPr id="3" name="Dikey Metin Yer Tutucusu 2"/>
          <p:cNvSpPr>
            <a:spLocks noGrp="1"/>
          </p:cNvSpPr>
          <p:nvPr>
            <p:ph type="body" orient="vert" idx="1"/>
          </p:nvPr>
        </p:nvSpPr>
        <p:spPr>
          <a:xfrm>
            <a:off x="838200" y="365125"/>
            <a:ext cx="7734300" cy="5811838"/>
          </a:xfrm>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E951C74C-4B83-4E8D-A7C7-19F4B26C7A7F}" type="datetimeFigureOut">
              <a:rPr lang="tr-TR" smtClean="0"/>
              <a:t>3.10.2024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74067D2-48BB-4960-8D4D-4750E27DC694}" type="slidenum">
              <a:rPr lang="tr-TR" smtClean="0"/>
              <a:t>‹#›</a:t>
            </a:fld>
            <a:endParaRPr lang="tr-TR"/>
          </a:p>
        </p:txBody>
      </p:sp>
    </p:spTree>
    <p:extLst>
      <p:ext uri="{BB962C8B-B14F-4D97-AF65-F5344CB8AC3E}">
        <p14:creationId xmlns:p14="http://schemas.microsoft.com/office/powerpoint/2010/main" val="1838449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Başlık Yer Tutucus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tr-TR"/>
              <a:t>Asıl başlık stili için tıklatın</a:t>
            </a:r>
          </a:p>
        </p:txBody>
      </p:sp>
      <p:sp>
        <p:nvSpPr>
          <p:cNvPr id="3" name="Metin Yer Tutucus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51C74C-4B83-4E8D-A7C7-19F4B26C7A7F}" type="datetimeFigureOut">
              <a:rPr lang="tr-TR" smtClean="0"/>
              <a:t>3.10.2024</a:t>
            </a:fld>
            <a:endParaRPr lang="tr-TR"/>
          </a:p>
        </p:txBody>
      </p:sp>
      <p:sp>
        <p:nvSpPr>
          <p:cNvPr id="5" name="Altbilgi Yer Tutucusu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TR"/>
          </a:p>
        </p:txBody>
      </p:sp>
      <p:sp>
        <p:nvSpPr>
          <p:cNvPr id="6" name="Slayt Numarası Yer Tutucus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4067D2-48BB-4960-8D4D-4750E27DC694}" type="slidenum">
              <a:rPr lang="tr-TR" smtClean="0"/>
              <a:t>‹#›</a:t>
            </a:fld>
            <a:endParaRPr lang="tr-TR"/>
          </a:p>
        </p:txBody>
      </p:sp>
    </p:spTree>
    <p:extLst>
      <p:ext uri="{BB962C8B-B14F-4D97-AF65-F5344CB8AC3E}">
        <p14:creationId xmlns:p14="http://schemas.microsoft.com/office/powerpoint/2010/main" val="830863330"/>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6.xml"/><Relationship Id="rId5" Type="http://schemas.openxmlformats.org/officeDocument/2006/relationships/chart" Target="../charts/chart4.xml"/><Relationship Id="rId4" Type="http://schemas.openxmlformats.org/officeDocument/2006/relationships/chart" Target="../charts/chart3.xml"/></Relationships>
</file>

<file path=ppt/slides/_rels/slide25.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6.xml"/><Relationship Id="rId4" Type="http://schemas.openxmlformats.org/officeDocument/2006/relationships/chart" Target="../charts/chart7.xml"/></Relationships>
</file>

<file path=ppt/slides/_rels/slide26.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slideLayout" Target="../slideLayouts/slideLayout6.xml"/><Relationship Id="rId4" Type="http://schemas.openxmlformats.org/officeDocument/2006/relationships/chart" Target="../charts/chart10.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chart" Target="../charts/chart11.xml"/><Relationship Id="rId1" Type="http://schemas.openxmlformats.org/officeDocument/2006/relationships/slideLayout" Target="../slideLayouts/slideLayout6.xml"/><Relationship Id="rId4" Type="http://schemas.openxmlformats.org/officeDocument/2006/relationships/chart" Target="../charts/char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chart" Target="../charts/chart14.xml"/><Relationship Id="rId1" Type="http://schemas.openxmlformats.org/officeDocument/2006/relationships/slideLayout" Target="../slideLayouts/slideLayout6.xml"/><Relationship Id="rId4" Type="http://schemas.openxmlformats.org/officeDocument/2006/relationships/chart" Target="../charts/chart16.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4.jpe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5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5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chart" Target="../charts/chart19.xml"/><Relationship Id="rId2" Type="http://schemas.openxmlformats.org/officeDocument/2006/relationships/chart" Target="../charts/chart1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4.jpeg"/><Relationship Id="rId7" Type="http://schemas.openxmlformats.org/officeDocument/2006/relationships/image" Target="../media/image68.jpeg"/><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image" Target="../media/image67.jpeg"/><Relationship Id="rId5" Type="http://schemas.openxmlformats.org/officeDocument/2006/relationships/image" Target="../media/image66.jpeg"/><Relationship Id="rId10" Type="http://schemas.openxmlformats.org/officeDocument/2006/relationships/image" Target="../media/image71.jpeg"/><Relationship Id="rId4" Type="http://schemas.openxmlformats.org/officeDocument/2006/relationships/image" Target="../media/image65.jpeg"/><Relationship Id="rId9" Type="http://schemas.openxmlformats.org/officeDocument/2006/relationships/image" Target="../media/image70.jpeg"/></Relationships>
</file>

<file path=ppt/slides/_rels/slide62.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image" Target="../media/image76.jpeg"/><Relationship Id="rId11" Type="http://schemas.openxmlformats.org/officeDocument/2006/relationships/image" Target="../media/image81.jpeg"/><Relationship Id="rId5" Type="http://schemas.openxmlformats.org/officeDocument/2006/relationships/image" Target="../media/image75.jpeg"/><Relationship Id="rId10" Type="http://schemas.openxmlformats.org/officeDocument/2006/relationships/image" Target="../media/image80.jpeg"/><Relationship Id="rId4" Type="http://schemas.openxmlformats.org/officeDocument/2006/relationships/image" Target="../media/image74.jpeg"/><Relationship Id="rId9" Type="http://schemas.openxmlformats.org/officeDocument/2006/relationships/image" Target="../media/image79.jpeg"/></Relationships>
</file>

<file path=ppt/slides/_rels/slide6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4" Type="http://schemas.openxmlformats.org/officeDocument/2006/relationships/image" Target="../media/image84.jpeg"/></Relationships>
</file>

<file path=ppt/slides/_rels/slide6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88.jpeg"/><Relationship Id="rId7" Type="http://schemas.openxmlformats.org/officeDocument/2006/relationships/image" Target="../media/image92.jpeg"/><Relationship Id="rId2" Type="http://schemas.openxmlformats.org/officeDocument/2006/relationships/image" Target="../media/image87.jpeg"/><Relationship Id="rId1" Type="http://schemas.openxmlformats.org/officeDocument/2006/relationships/slideLayout" Target="../slideLayouts/slideLayout7.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6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 Id="rId6" Type="http://schemas.openxmlformats.org/officeDocument/2006/relationships/image" Target="../media/image98.PNG"/><Relationship Id="rId5" Type="http://schemas.openxmlformats.org/officeDocument/2006/relationships/image" Target="../media/image23.jpeg"/><Relationship Id="rId4" Type="http://schemas.openxmlformats.org/officeDocument/2006/relationships/image" Target="../media/image97.jpeg"/></Relationships>
</file>

<file path=ppt/slides/_rels/slide68.xml.rels><?xml version="1.0" encoding="UTF-8" standalone="yes"?>
<Relationships xmlns="http://schemas.openxmlformats.org/package/2006/relationships"><Relationship Id="rId2" Type="http://schemas.openxmlformats.org/officeDocument/2006/relationships/image" Target="../media/image99.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hyperlink" Target="https://tr.wikipedia.org/wiki/T%C3%BCrk_Patent_ve_Marka_Kurumu" TargetMode="External"/><Relationship Id="rId2" Type="http://schemas.openxmlformats.org/officeDocument/2006/relationships/image" Target="../media/image102.jpeg"/><Relationship Id="rId1" Type="http://schemas.openxmlformats.org/officeDocument/2006/relationships/slideLayout" Target="../slideLayouts/slideLayout7.xml"/><Relationship Id="rId4" Type="http://schemas.openxmlformats.org/officeDocument/2006/relationships/image" Target="../media/image103.jpeg"/></Relationships>
</file>

<file path=ppt/slides/_rels/slide7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2.xml"/><Relationship Id="rId4" Type="http://schemas.openxmlformats.org/officeDocument/2006/relationships/image" Target="../media/image109.jpeg"/></Relationships>
</file>

<file path=ppt/slides/_rels/slide76.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7.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7.png"/></Relationships>
</file>

<file path=ppt/slides/_rels/slide80.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7.xml"/><Relationship Id="rId5" Type="http://schemas.openxmlformats.org/officeDocument/2006/relationships/image" Target="../media/image123.jpeg"/><Relationship Id="rId4" Type="http://schemas.openxmlformats.org/officeDocument/2006/relationships/image" Target="../media/image1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7" name="Resim 6">
            <a:extLst>
              <a:ext uri="{FF2B5EF4-FFF2-40B4-BE49-F238E27FC236}">
                <a16:creationId xmlns="" xmlns:a16="http://schemas.microsoft.com/office/drawing/2014/main" id="{3B95810B-78E7-D060-F350-53B80F14B7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52865" y="266366"/>
            <a:ext cx="1724124" cy="1795699"/>
          </a:xfrm>
          <a:prstGeom prst="rect">
            <a:avLst/>
          </a:prstGeom>
        </p:spPr>
      </p:pic>
      <p:sp>
        <p:nvSpPr>
          <p:cNvPr id="8" name="Başlık 7">
            <a:extLst>
              <a:ext uri="{FF2B5EF4-FFF2-40B4-BE49-F238E27FC236}">
                <a16:creationId xmlns="" xmlns:a16="http://schemas.microsoft.com/office/drawing/2014/main" id="{FEBC3413-B205-159B-0DFA-2C1DBE135441}"/>
              </a:ext>
            </a:extLst>
          </p:cNvPr>
          <p:cNvSpPr>
            <a:spLocks noGrp="1"/>
          </p:cNvSpPr>
          <p:nvPr>
            <p:ph type="title"/>
          </p:nvPr>
        </p:nvSpPr>
        <p:spPr>
          <a:xfrm>
            <a:off x="2936631" y="1590823"/>
            <a:ext cx="7122586" cy="1176826"/>
          </a:xfrm>
          <a:ln w="3175"/>
        </p:spPr>
        <p:txBody>
          <a:bodyPr>
            <a:noAutofit/>
          </a:bodyPr>
          <a:lstStyle/>
          <a:p>
            <a:r>
              <a:rPr lang="tr-TR" sz="3600" b="1" i="1" dirty="0">
                <a:latin typeface="Calibri" panose="020F0502020204030204" pitchFamily="34" charset="0"/>
                <a:cs typeface="Calibri" panose="020F0502020204030204" pitchFamily="34" charset="0"/>
              </a:rPr>
              <a:t>           </a:t>
            </a:r>
            <a:r>
              <a:rPr lang="tr-TR" sz="3600" b="1" i="1" dirty="0">
                <a:solidFill>
                  <a:schemeClr val="bg2">
                    <a:lumMod val="50000"/>
                  </a:schemeClr>
                </a:solidFill>
                <a:latin typeface="Calibri" panose="020F0502020204030204" pitchFamily="34" charset="0"/>
                <a:cs typeface="Calibri" panose="020F0502020204030204" pitchFamily="34" charset="0"/>
              </a:rPr>
              <a:t>ROYAL SEGİNUS HOTEL </a:t>
            </a:r>
            <a:br>
              <a:rPr lang="tr-TR" sz="3600" b="1" i="1" dirty="0">
                <a:solidFill>
                  <a:schemeClr val="bg2">
                    <a:lumMod val="50000"/>
                  </a:schemeClr>
                </a:solidFill>
                <a:latin typeface="Calibri" panose="020F0502020204030204" pitchFamily="34" charset="0"/>
                <a:cs typeface="Calibri" panose="020F0502020204030204" pitchFamily="34" charset="0"/>
              </a:rPr>
            </a:br>
            <a:r>
              <a:rPr lang="tr-TR" sz="3600" b="1" i="1" dirty="0">
                <a:solidFill>
                  <a:schemeClr val="bg2">
                    <a:lumMod val="50000"/>
                  </a:schemeClr>
                </a:solidFill>
                <a:latin typeface="Calibri" panose="020F0502020204030204" pitchFamily="34" charset="0"/>
                <a:cs typeface="Calibri" panose="020F0502020204030204" pitchFamily="34" charset="0"/>
              </a:rPr>
              <a:t>SÜRDÜRÜLEBİLİRLİK RAPORU 2024</a:t>
            </a:r>
          </a:p>
        </p:txBody>
      </p:sp>
      <p:pic>
        <p:nvPicPr>
          <p:cNvPr id="2" name="Resim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4049" y="3149666"/>
            <a:ext cx="3172408" cy="30473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298183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B82923A-600B-72E4-6C1A-A7CF77F0D074}"/>
              </a:ext>
            </a:extLst>
          </p:cNvPr>
          <p:cNvSpPr>
            <a:spLocks noGrp="1"/>
          </p:cNvSpPr>
          <p:nvPr>
            <p:ph type="title"/>
          </p:nvPr>
        </p:nvSpPr>
        <p:spPr>
          <a:xfrm>
            <a:off x="317241" y="514952"/>
            <a:ext cx="10515600" cy="1325563"/>
          </a:xfrm>
        </p:spPr>
        <p:txBody>
          <a:bodyPr>
            <a:normAutofit/>
          </a:bodyPr>
          <a:lstStyle/>
          <a:p>
            <a:r>
              <a:rPr lang="tr-TR"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HAKKIMIZDA</a:t>
            </a:r>
            <a:r>
              <a:rPr lang="tr-TR" sz="5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5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4400" dirty="0">
              <a:solidFill>
                <a:srgbClr val="002060"/>
              </a:solidFill>
            </a:endParaRPr>
          </a:p>
        </p:txBody>
      </p:sp>
      <p:sp>
        <p:nvSpPr>
          <p:cNvPr id="3" name="İçerik Yer Tutucusu 2">
            <a:extLst>
              <a:ext uri="{FF2B5EF4-FFF2-40B4-BE49-F238E27FC236}">
                <a16:creationId xmlns="" xmlns:a16="http://schemas.microsoft.com/office/drawing/2014/main" id="{49CF24E4-5CC3-9CCC-54D6-0C230D9204C1}"/>
              </a:ext>
            </a:extLst>
          </p:cNvPr>
          <p:cNvSpPr>
            <a:spLocks noGrp="1"/>
          </p:cNvSpPr>
          <p:nvPr>
            <p:ph idx="1"/>
          </p:nvPr>
        </p:nvSpPr>
        <p:spPr>
          <a:xfrm>
            <a:off x="1040524" y="1915510"/>
            <a:ext cx="8920340" cy="4427538"/>
          </a:xfrm>
        </p:spPr>
        <p:txBody>
          <a:bodyPr>
            <a:normAutofit fontScale="92500" lnSpcReduction="10000"/>
          </a:bodyPr>
          <a:lstStyle/>
          <a:p>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Stone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Group</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1995 Yılında Ramazan Taş Tarafından Kurulan Bugün, Antalya Belek Bölgesinde 1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Adam&amp;eve</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Hotel), Lara Bölgesinde 2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Seginus</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Hotel,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Holiday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Palace</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Ve Side Bölgesinde 2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Dragon Hotel,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Alhambra</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Palace</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Olmak Üzere Toplamda 5 Hotel Ve 4000’I Aşkın Profesyonel Kadrosuyla Sektörde Hizmet Veren Bir Markadır.</a:t>
            </a:r>
            <a:endParaRPr lang="tr-TR" sz="1700" b="1" cap="none"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Tümü 5 Yıldızlı Olan Tesisler Misafirlerine Çocuk, Aile, Eğlence, Lüks Ve Doğa Gibi Farklı Konseptlerle Hizmet Vermektedir.</a:t>
            </a:r>
            <a:endParaRPr lang="tr-TR" sz="1700" b="1" cap="none"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Her Yaştan Ve Dünyanın Her Yerinden Gelen Misafirlerine Türk Misafirperverliği Ve İnceliği İle Beklentilerin Üzerinde Ve Hayallerinin Ötesinde, Benzersiz Deneyimler Yaşatarak Unutulmaz Tatiller Geçirmelerini Sağlamayı Misyon Edinmiştir. Aynı Zamanda Stone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Group</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Olarak Vizyonumuz, Güvenilir Olmak, Yenilikçi Olmak, Fark Yaratmak Ve Her Zaman Sektöre Ve Misafirlerimize En İyisini Sunmaktır.</a:t>
            </a:r>
            <a:endParaRPr lang="tr-TR" sz="1700" b="1" cap="none"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Grubumuza Ait Oteller Ve Konseptleri Hakkında İhtiyacınız Olan Tüm Bilgilere Stone </a:t>
            </a:r>
            <a:r>
              <a:rPr lang="tr-TR" sz="1700" b="1" cap="none" dirty="0" err="1">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Group</a:t>
            </a:r>
            <a:r>
              <a:rPr lang="tr-TR" sz="1700" b="1" cap="none"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Çağrı Merkezi Üzerinden, Profesyonel Satış Temsilcilerimizden Veya Bizi Temsil Eden Anlaşmalı Olduğumuz İş Ortaklarımızdan Ulaşabilirsiniz. Onların Sizi Asiste Etmesiyle Kendinize Mükemmel Ve Eşsiz Deneyimlerle Dolu, Keyifli Tatiller Planlayabilirsiniz.</a:t>
            </a:r>
            <a:endParaRPr lang="tr-TR" sz="1700" b="1" cap="none" dirty="0">
              <a:effectLst/>
              <a:latin typeface="Calibri" panose="020F0502020204030204" pitchFamily="34" charset="0"/>
              <a:ea typeface="Calibri" panose="020F0502020204030204" pitchFamily="34" charset="0"/>
              <a:cs typeface="Calibri" panose="020F0502020204030204" pitchFamily="34" charset="0"/>
            </a:endParaRPr>
          </a:p>
          <a:p>
            <a:endParaRPr lang="tr-TR" dirty="0"/>
          </a:p>
        </p:txBody>
      </p:sp>
    </p:spTree>
    <p:extLst>
      <p:ext uri="{BB962C8B-B14F-4D97-AF65-F5344CB8AC3E}">
        <p14:creationId xmlns:p14="http://schemas.microsoft.com/office/powerpoint/2010/main" val="15602506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95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5831076-60BE-8B3F-CB98-423634346FD9}"/>
              </a:ext>
            </a:extLst>
          </p:cNvPr>
          <p:cNvSpPr>
            <a:spLocks noGrp="1"/>
          </p:cNvSpPr>
          <p:nvPr>
            <p:ph type="title"/>
          </p:nvPr>
        </p:nvSpPr>
        <p:spPr>
          <a:xfrm>
            <a:off x="866274" y="1290267"/>
            <a:ext cx="10213206" cy="693018"/>
          </a:xfrm>
        </p:spPr>
        <p:txBody>
          <a:bodyPr>
            <a:normAutofit fontScale="90000"/>
          </a:bodyPr>
          <a:lstStyle/>
          <a:p>
            <a:r>
              <a:rPr lang="tr-TR" sz="3100" b="1" dirty="0">
                <a:effectLst/>
                <a:latin typeface="Calibri" panose="020F0502020204030204" pitchFamily="34" charset="0"/>
                <a:ea typeface="Times New Roman" panose="02020603050405020304" pitchFamily="18" charset="0"/>
                <a:cs typeface="Calibri" panose="020F0502020204030204" pitchFamily="34" charset="0"/>
              </a:rPr>
              <a:t>OTELLERİMİZ</a:t>
            </a:r>
            <a:r>
              <a:rPr lang="tr-TR" sz="4400" dirty="0">
                <a:effectLst/>
                <a:latin typeface="Calibri" panose="020F0502020204030204" pitchFamily="34" charset="0"/>
                <a:ea typeface="Calibri" panose="020F0502020204030204" pitchFamily="34" charset="0"/>
                <a:cs typeface="Times New Roman" panose="02020603050405020304" pitchFamily="18" charset="0"/>
              </a:rPr>
              <a:t/>
            </a:r>
            <a:br>
              <a:rPr lang="tr-TR" sz="44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sp>
        <p:nvSpPr>
          <p:cNvPr id="3" name="İçerik Yer Tutucusu 2">
            <a:extLst>
              <a:ext uri="{FF2B5EF4-FFF2-40B4-BE49-F238E27FC236}">
                <a16:creationId xmlns="" xmlns:a16="http://schemas.microsoft.com/office/drawing/2014/main" id="{E92C4491-ADAC-4966-456D-6057C644D96B}"/>
              </a:ext>
            </a:extLst>
          </p:cNvPr>
          <p:cNvSpPr>
            <a:spLocks noGrp="1"/>
          </p:cNvSpPr>
          <p:nvPr>
            <p:ph idx="1"/>
          </p:nvPr>
        </p:nvSpPr>
        <p:spPr/>
        <p:txBody>
          <a:bodyPr/>
          <a:lstStyle/>
          <a:p>
            <a:pPr marL="342900" indent="-342900">
              <a:lnSpc>
                <a:spcPct val="107000"/>
              </a:lnSpc>
              <a:spcAft>
                <a:spcPts val="800"/>
              </a:spcAft>
              <a:buSzPts val="1000"/>
              <a:buFont typeface="Symbol" panose="05050102010706020507" pitchFamily="18" charset="2"/>
              <a:buChar char=""/>
              <a:tabLst>
                <a:tab pos="457200" algn="l"/>
              </a:tabLst>
            </a:pPr>
            <a:r>
              <a:rPr lang="tr-TR" sz="1600" dirty="0" err="1">
                <a:solidFill>
                  <a:srgbClr val="666666"/>
                </a:solidFill>
                <a:latin typeface="Calibri" panose="020F0502020204030204" pitchFamily="34" charset="0"/>
                <a:ea typeface="Times New Roman" panose="02020603050405020304" pitchFamily="18" charset="0"/>
                <a:cs typeface="Calibri" panose="020F0502020204030204" pitchFamily="34" charset="0"/>
              </a:rPr>
              <a:t>Royal</a:t>
            </a:r>
            <a:r>
              <a:rPr lang="tr-TR" sz="1600" dirty="0">
                <a:solidFill>
                  <a:srgbClr val="666666"/>
                </a:solidFill>
                <a:latin typeface="Calibri" panose="020F0502020204030204" pitchFamily="34" charset="0"/>
                <a:ea typeface="Times New Roman" panose="02020603050405020304" pitchFamily="18" charset="0"/>
                <a:cs typeface="Calibri" panose="020F0502020204030204" pitchFamily="34" charset="0"/>
              </a:rPr>
              <a:t> </a:t>
            </a:r>
            <a:r>
              <a:rPr lang="tr-TR" sz="1600" dirty="0" err="1">
                <a:solidFill>
                  <a:srgbClr val="666666"/>
                </a:solidFill>
                <a:latin typeface="Calibri" panose="020F0502020204030204" pitchFamily="34" charset="0"/>
                <a:ea typeface="Times New Roman" panose="02020603050405020304" pitchFamily="18" charset="0"/>
                <a:cs typeface="Calibri" panose="020F0502020204030204" pitchFamily="34" charset="0"/>
              </a:rPr>
              <a:t>Seginus</a:t>
            </a:r>
            <a:r>
              <a:rPr lang="tr-TR" sz="1600" dirty="0">
                <a:solidFill>
                  <a:srgbClr val="666666"/>
                </a:solidFill>
                <a:latin typeface="Calibri" panose="020F0502020204030204" pitchFamily="34" charset="0"/>
                <a:ea typeface="Times New Roman" panose="02020603050405020304" pitchFamily="18" charset="0"/>
                <a:cs typeface="Calibri" panose="020F0502020204030204" pitchFamily="34" charset="0"/>
              </a:rPr>
              <a:t> Hotel (Lara, Antalya -2017)</a:t>
            </a:r>
            <a:endPar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Adam &amp; Eve +16 Hotel (Belek, Antalya -2006)</a:t>
            </a:r>
            <a:endParaRPr lang="tr-TR"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Holiday </a:t>
            </a: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Palace</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(Lara, Antalya-2011)</a:t>
            </a:r>
            <a:endParaRPr lang="tr-TR"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Dragon Hotel (Side, Antalya-2008)</a:t>
            </a:r>
            <a:endParaRPr lang="tr-TR"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Royal</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a:t>
            </a: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Alhambra</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a:t>
            </a:r>
            <a:r>
              <a:rPr lang="tr-TR" sz="1600" dirty="0" err="1">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Palace</a:t>
            </a:r>
            <a:r>
              <a:rPr lang="tr-TR" sz="1600" dirty="0">
                <a:solidFill>
                  <a:srgbClr val="666666"/>
                </a:solidFill>
                <a:effectLst/>
                <a:latin typeface="Calibri" panose="020F0502020204030204" pitchFamily="34" charset="0"/>
                <a:ea typeface="Times New Roman" panose="02020603050405020304" pitchFamily="18" charset="0"/>
                <a:cs typeface="Calibri" panose="020F0502020204030204" pitchFamily="34" charset="0"/>
              </a:rPr>
              <a:t> (Side, Antalya-2012)</a:t>
            </a:r>
            <a:endParaRPr lang="tr-TR"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spTree>
    <p:extLst>
      <p:ext uri="{BB962C8B-B14F-4D97-AF65-F5344CB8AC3E}">
        <p14:creationId xmlns:p14="http://schemas.microsoft.com/office/powerpoint/2010/main" val="3256626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Metin kutusu 2">
            <a:extLst>
              <a:ext uri="{FF2B5EF4-FFF2-40B4-BE49-F238E27FC236}">
                <a16:creationId xmlns="" xmlns:a16="http://schemas.microsoft.com/office/drawing/2014/main" id="{AD76C295-F258-5452-CEFE-E01BACC394E6}"/>
              </a:ext>
            </a:extLst>
          </p:cNvPr>
          <p:cNvSpPr txBox="1"/>
          <p:nvPr/>
        </p:nvSpPr>
        <p:spPr>
          <a:xfrm>
            <a:off x="1195546" y="2207173"/>
            <a:ext cx="9594551" cy="2800767"/>
          </a:xfrm>
          <a:prstGeom prst="rect">
            <a:avLst/>
          </a:prstGeom>
          <a:noFill/>
        </p:spPr>
        <p:txBody>
          <a:bodyPr wrap="square">
            <a:spAutoFit/>
          </a:bodyPr>
          <a:lstStyle/>
          <a:p>
            <a:r>
              <a:rPr lang="tr-TR" sz="1600" dirty="0">
                <a:effectLst/>
                <a:latin typeface="Calibri" panose="020F0502020204030204" pitchFamily="34" charset="0"/>
                <a:ea typeface="Calibri" panose="020F0502020204030204" pitchFamily="34" charset="0"/>
              </a:rPr>
              <a:t>Stone Grup olarak turizmde sürdürülebilirlik çalışmalarının çevresel ve kültürel miras üzerindeki olumsuz etkileri en aza indirdiğinin ve sürdürülebilir turizmin getirdiği sorumlulukların bilincindeyiz. Gelecek nesiller için daha iyi bir dünya bırakmaya çalışıyoruz. Bu doğrultuda çevresel etkilerin azaltılması, enerji, su ve atık yönetimi, kültürel ve sosyal mirasın korunması, yerel halka ekonomik ve sosyal olarak fayda sağlama ve çevreyi koruma gibi sürdürülebilirlik kavramı içinde yer alan birçok konuda çalışmalarımıza devam etmekteyiz. İklim değişikliğinin ve küresel ısınmanın öneminin her geçen gün daha çok hissedildiği günümüz dünyasında üzerimize düşen sorumluluğu en iyi şekilde yerine getirmeyi amaç edinmekte, çevre bilincinin çalışanlarımız tarafından benimsenmesi için çaba göstermekteyiz. Sürdürülebilirlik risklerinin etkin biçimde yönetilmesi ve sürdürülebilir büyümenin uzun vadeli stratejilerle sağlanmasına odaklanarak başarımızı her geçen gün arttırmayı hedeflemekteyiz. </a:t>
            </a:r>
            <a:r>
              <a:rPr lang="tr-TR" sz="1600" smtClean="0">
                <a:effectLst/>
                <a:latin typeface="Calibri" panose="020F0502020204030204" pitchFamily="34" charset="0"/>
                <a:ea typeface="Calibri" panose="020F0502020204030204" pitchFamily="34" charset="0"/>
              </a:rPr>
              <a:t>2024 </a:t>
            </a:r>
            <a:r>
              <a:rPr lang="tr-TR" sz="1600" dirty="0">
                <a:effectLst/>
                <a:latin typeface="Calibri" panose="020F0502020204030204" pitchFamily="34" charset="0"/>
                <a:ea typeface="Calibri" panose="020F0502020204030204" pitchFamily="34" charset="0"/>
              </a:rPr>
              <a:t>yılı raporumuz tesisimiz hakkında genel bilgileri ve sürdürülebilirlik çalışmalarımızı içermektedir.</a:t>
            </a:r>
            <a:endParaRPr lang="tr-TR" sz="1600" dirty="0"/>
          </a:p>
        </p:txBody>
      </p:sp>
      <p:pic>
        <p:nvPicPr>
          <p:cNvPr id="9" name="Resim 8">
            <a:extLst>
              <a:ext uri="{FF2B5EF4-FFF2-40B4-BE49-F238E27FC236}">
                <a16:creationId xmlns="" xmlns:a16="http://schemas.microsoft.com/office/drawing/2014/main" id="{0C5E2271-8E52-9217-BDAF-D5FA63BE60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3720" y="235136"/>
            <a:ext cx="1472279" cy="1826716"/>
          </a:xfrm>
          <a:prstGeom prst="rect">
            <a:avLst/>
          </a:prstGeom>
        </p:spPr>
      </p:pic>
      <p:pic>
        <p:nvPicPr>
          <p:cNvPr id="2" name="Resim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2305" y="5052548"/>
            <a:ext cx="2407270" cy="1805452"/>
          </a:xfrm>
          <a:prstGeom prst="rect">
            <a:avLst/>
          </a:prstGeom>
        </p:spPr>
      </p:pic>
      <p:pic>
        <p:nvPicPr>
          <p:cNvPr id="4" name="Resim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7577" y="4461901"/>
            <a:ext cx="2504402" cy="1652905"/>
          </a:xfrm>
          <a:prstGeom prst="rect">
            <a:avLst/>
          </a:prstGeom>
        </p:spPr>
      </p:pic>
      <p:pic>
        <p:nvPicPr>
          <p:cNvPr id="5" name="Resim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66289" y="4461901"/>
            <a:ext cx="2540579" cy="1676782"/>
          </a:xfrm>
          <a:prstGeom prst="rect">
            <a:avLst/>
          </a:prstGeom>
        </p:spPr>
      </p:pic>
      <p:pic>
        <p:nvPicPr>
          <p:cNvPr id="6" name="Resim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18273" y="4642615"/>
            <a:ext cx="2215385" cy="2215385"/>
          </a:xfrm>
          <a:prstGeom prst="rect">
            <a:avLst/>
          </a:prstGeom>
        </p:spPr>
      </p:pic>
      <p:pic>
        <p:nvPicPr>
          <p:cNvPr id="7" name="Resim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883" y="5225945"/>
            <a:ext cx="2761909" cy="1957469"/>
          </a:xfrm>
          <a:prstGeom prst="rect">
            <a:avLst/>
          </a:prstGeom>
        </p:spPr>
      </p:pic>
    </p:spTree>
    <p:extLst>
      <p:ext uri="{BB962C8B-B14F-4D97-AF65-F5344CB8AC3E}">
        <p14:creationId xmlns:p14="http://schemas.microsoft.com/office/powerpoint/2010/main" val="3541985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1295400" y="2332379"/>
            <a:ext cx="9601200" cy="1485900"/>
          </a:xfrm>
        </p:spPr>
        <p:txBody>
          <a:bodyPr/>
          <a:lstStyle/>
          <a:p>
            <a:r>
              <a:rPr lang="tr-TR" b="1" i="1" dirty="0">
                <a:solidFill>
                  <a:srgbClr val="002060"/>
                </a:solidFill>
              </a:rPr>
              <a:t>ÖDÜL VE SERTİKALAR</a:t>
            </a:r>
          </a:p>
        </p:txBody>
      </p:sp>
    </p:spTree>
    <p:extLst>
      <p:ext uri="{BB962C8B-B14F-4D97-AF65-F5344CB8AC3E}">
        <p14:creationId xmlns:p14="http://schemas.microsoft.com/office/powerpoint/2010/main" val="3063974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İçerik Yer Tutucusu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137951" y="983030"/>
            <a:ext cx="9862038" cy="5576032"/>
          </a:xfrm>
        </p:spPr>
      </p:pic>
      <p:sp>
        <p:nvSpPr>
          <p:cNvPr id="2" name="Metin kutusu 1"/>
          <p:cNvSpPr txBox="1"/>
          <p:nvPr/>
        </p:nvSpPr>
        <p:spPr>
          <a:xfrm>
            <a:off x="4469365" y="200676"/>
            <a:ext cx="6530624" cy="523220"/>
          </a:xfrm>
          <a:prstGeom prst="rect">
            <a:avLst/>
          </a:prstGeom>
          <a:noFill/>
        </p:spPr>
        <p:txBody>
          <a:bodyPr wrap="square" rtlCol="0">
            <a:spAutoFit/>
          </a:bodyPr>
          <a:lstStyle/>
          <a:p>
            <a:r>
              <a:rPr lang="tr-TR" sz="2800" b="1" dirty="0">
                <a:solidFill>
                  <a:srgbClr val="FF0000"/>
                </a:solidFill>
                <a:latin typeface="Calibri" panose="020F0502020204030204" pitchFamily="34" charset="0"/>
                <a:cs typeface="Calibri" panose="020F0502020204030204" pitchFamily="34" charset="0"/>
              </a:rPr>
              <a:t>SIFIR ATIK BELGESİ</a:t>
            </a:r>
          </a:p>
        </p:txBody>
      </p:sp>
    </p:spTree>
    <p:extLst>
      <p:ext uri="{BB962C8B-B14F-4D97-AF65-F5344CB8AC3E}">
        <p14:creationId xmlns:p14="http://schemas.microsoft.com/office/powerpoint/2010/main" val="1904922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Metin kutusu 2"/>
          <p:cNvSpPr txBox="1"/>
          <p:nvPr/>
        </p:nvSpPr>
        <p:spPr>
          <a:xfrm>
            <a:off x="3610303" y="204951"/>
            <a:ext cx="5226269" cy="523220"/>
          </a:xfrm>
          <a:prstGeom prst="rect">
            <a:avLst/>
          </a:prstGeom>
          <a:noFill/>
        </p:spPr>
        <p:txBody>
          <a:bodyPr wrap="square" rtlCol="0">
            <a:spAutoFit/>
          </a:bodyPr>
          <a:lstStyle/>
          <a:p>
            <a:r>
              <a:rPr lang="tr-TR" sz="2800" b="1" dirty="0">
                <a:solidFill>
                  <a:srgbClr val="FF0000"/>
                </a:solidFill>
                <a:latin typeface="Calibri" panose="020F0502020204030204" pitchFamily="34" charset="0"/>
                <a:cs typeface="Calibri" panose="020F0502020204030204" pitchFamily="34" charset="0"/>
              </a:rPr>
              <a:t>MAVİ BAYRAK BELGESİ</a:t>
            </a:r>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9612" y="0"/>
            <a:ext cx="9812776" cy="6858000"/>
          </a:xfrm>
          <a:prstGeom prst="rect">
            <a:avLst/>
          </a:prstGeom>
        </p:spPr>
      </p:pic>
    </p:spTree>
    <p:extLst>
      <p:ext uri="{BB962C8B-B14F-4D97-AF65-F5344CB8AC3E}">
        <p14:creationId xmlns:p14="http://schemas.microsoft.com/office/powerpoint/2010/main" val="12884106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İçerik Yer Tutucusu 3"/>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2482972" y="430213"/>
            <a:ext cx="7212012" cy="5008562"/>
          </a:xfrm>
        </p:spPr>
      </p:pic>
      <p:sp>
        <p:nvSpPr>
          <p:cNvPr id="2" name="Dikdörtgen 1"/>
          <p:cNvSpPr/>
          <p:nvPr/>
        </p:nvSpPr>
        <p:spPr>
          <a:xfrm>
            <a:off x="2705210" y="5680221"/>
            <a:ext cx="7212562" cy="584775"/>
          </a:xfrm>
          <a:prstGeom prst="rect">
            <a:avLst/>
          </a:prstGeom>
        </p:spPr>
        <p:txBody>
          <a:bodyPr wrap="square">
            <a:spAutoFit/>
          </a:bodyPr>
          <a:lstStyle/>
          <a:p>
            <a:r>
              <a:rPr lang="tr-TR" sz="1600" b="1" dirty="0">
                <a:latin typeface="Calibri" panose="020F0502020204030204" pitchFamily="34" charset="0"/>
                <a:cs typeface="Calibri" panose="020F0502020204030204" pitchFamily="34" charset="0"/>
              </a:rPr>
              <a:t>2022 yılında </a:t>
            </a:r>
            <a:r>
              <a:rPr lang="tr-TR" sz="1600" b="1" dirty="0" err="1">
                <a:latin typeface="Calibri" panose="020F0502020204030204" pitchFamily="34" charset="0"/>
                <a:cs typeface="Calibri" panose="020F0502020204030204" pitchFamily="34" charset="0"/>
              </a:rPr>
              <a:t>Coral</a:t>
            </a:r>
            <a:r>
              <a:rPr lang="tr-TR" sz="1600" b="1" dirty="0">
                <a:latin typeface="Calibri" panose="020F0502020204030204" pitchFamily="34" charset="0"/>
                <a:cs typeface="Calibri" panose="020F0502020204030204" pitchFamily="34" charset="0"/>
              </a:rPr>
              <a:t> Travel misafirlerinin yapmış olduğu değerlendirme sonucu, ‘Dünyanın En İyi 10 Oteli’ içerisinde yer alarak, ödül aldık.</a:t>
            </a:r>
          </a:p>
        </p:txBody>
      </p:sp>
    </p:spTree>
    <p:extLst>
      <p:ext uri="{BB962C8B-B14F-4D97-AF65-F5344CB8AC3E}">
        <p14:creationId xmlns:p14="http://schemas.microsoft.com/office/powerpoint/2010/main" val="26688316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ikdörtgen 1"/>
          <p:cNvSpPr/>
          <p:nvPr/>
        </p:nvSpPr>
        <p:spPr>
          <a:xfrm>
            <a:off x="7139354" y="2450767"/>
            <a:ext cx="4114800" cy="1754326"/>
          </a:xfrm>
          <a:prstGeom prst="rect">
            <a:avLst/>
          </a:prstGeom>
        </p:spPr>
        <p:txBody>
          <a:bodyPr wrap="square">
            <a:spAutoFit/>
          </a:bodyPr>
          <a:lstStyle/>
          <a:p>
            <a:r>
              <a:rPr lang="tr-TR">
                <a:solidFill>
                  <a:srgbClr val="000000"/>
                </a:solidFill>
                <a:latin typeface="Helvetica" pitchFamily="2" charset="0"/>
              </a:rPr>
              <a:t>“Hijyen ve gıda güvenliği denetimlerinde alınan yüksek puanlar sonucunda 3. Göz hijyen denetimleri yapan firma Bix kurumsal tarafından verilen başarı sertifikasını tesisimiz almaya hak kazanmıştır.</a:t>
            </a:r>
            <a:endParaRPr lang="x-none" dirty="0"/>
          </a:p>
        </p:txBody>
      </p:sp>
      <p:sp>
        <p:nvSpPr>
          <p:cNvPr id="3" name="Dikdörtgen 2"/>
          <p:cNvSpPr/>
          <p:nvPr/>
        </p:nvSpPr>
        <p:spPr>
          <a:xfrm>
            <a:off x="3701563" y="87895"/>
            <a:ext cx="3569676" cy="523220"/>
          </a:xfrm>
          <a:prstGeom prst="rect">
            <a:avLst/>
          </a:prstGeom>
        </p:spPr>
        <p:txBody>
          <a:bodyPr wrap="square">
            <a:spAutoFit/>
          </a:bodyPr>
          <a:lstStyle/>
          <a:p>
            <a:r>
              <a:rPr lang="tr-TR" sz="2800" b="1" dirty="0">
                <a:solidFill>
                  <a:srgbClr val="FF0000"/>
                </a:solidFill>
                <a:latin typeface="Calibri" panose="020F0502020204030204" pitchFamily="34" charset="0"/>
                <a:cs typeface="Calibri" panose="020F0502020204030204" pitchFamily="34" charset="0"/>
              </a:rPr>
              <a:t>BAŞARI SERTİFİKASI</a:t>
            </a:r>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4108" y="866092"/>
            <a:ext cx="4124901" cy="5801535"/>
          </a:xfrm>
          <a:prstGeom prst="rect">
            <a:avLst/>
          </a:prstGeom>
        </p:spPr>
      </p:pic>
    </p:spTree>
    <p:extLst>
      <p:ext uri="{BB962C8B-B14F-4D97-AF65-F5344CB8AC3E}">
        <p14:creationId xmlns:p14="http://schemas.microsoft.com/office/powerpoint/2010/main" val="42521667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CA62AD1-748C-063A-42B1-1BAC0653F983}"/>
              </a:ext>
            </a:extLst>
          </p:cNvPr>
          <p:cNvSpPr>
            <a:spLocks noGrp="1"/>
          </p:cNvSpPr>
          <p:nvPr>
            <p:ph type="title"/>
          </p:nvPr>
        </p:nvSpPr>
        <p:spPr>
          <a:xfrm>
            <a:off x="1261872" y="1081397"/>
            <a:ext cx="6931152" cy="747403"/>
          </a:xfrm>
        </p:spPr>
        <p:txBody>
          <a:bodyPr>
            <a:normAutofit fontScale="90000"/>
          </a:bodyPr>
          <a:lstStyle/>
          <a:p>
            <a:r>
              <a:rPr lang="tr-TR" sz="31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POLİTİKALARIMIZ</a:t>
            </a:r>
            <a:r>
              <a:rPr lang="tr-TR"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r>
            <a:br>
              <a:rPr lang="tr-TR"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br>
            <a:endParaRPr lang="tr-TR" dirty="0">
              <a:solidFill>
                <a:srgbClr val="FF0000"/>
              </a:solidFill>
            </a:endParaRPr>
          </a:p>
        </p:txBody>
      </p:sp>
      <p:sp>
        <p:nvSpPr>
          <p:cNvPr id="3" name="İçerik Yer Tutucusu 2">
            <a:extLst>
              <a:ext uri="{FF2B5EF4-FFF2-40B4-BE49-F238E27FC236}">
                <a16:creationId xmlns="" xmlns:a16="http://schemas.microsoft.com/office/drawing/2014/main" id="{FC029B95-5F5D-B0CF-1629-13BEFE770D2C}"/>
              </a:ext>
            </a:extLst>
          </p:cNvPr>
          <p:cNvSpPr>
            <a:spLocks noGrp="1"/>
          </p:cNvSpPr>
          <p:nvPr>
            <p:ph idx="1"/>
          </p:nvPr>
        </p:nvSpPr>
        <p:spPr/>
        <p:txBody>
          <a:bodyPr/>
          <a:lstStyle/>
          <a:p>
            <a:pPr marL="342900" lvl="0" indent="-342900">
              <a:lnSpc>
                <a:spcPct val="107000"/>
              </a:lnSpc>
              <a:buFont typeface="+mj-lt"/>
              <a:buAutoNum type="arabicPeriod"/>
            </a:pPr>
            <a:r>
              <a:rPr lang="tr-TR"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GIDA GÜVENLİĞİ POLİTİKASI</a:t>
            </a:r>
          </a:p>
          <a:p>
            <a:pPr marL="342900" indent="-342900">
              <a:lnSpc>
                <a:spcPct val="107000"/>
              </a:lnSpc>
              <a:buFont typeface="+mj-lt"/>
              <a:buAutoNum type="arabicPeriod"/>
            </a:pPr>
            <a:r>
              <a:rPr lang="tr-TR" sz="1800" b="1" dirty="0">
                <a:latin typeface="Calibri" panose="020F0502020204030204" pitchFamily="34" charset="0"/>
                <a:ea typeface="Calibri" panose="020F0502020204030204" pitchFamily="34" charset="0"/>
                <a:cs typeface="Calibri" panose="020F0502020204030204" pitchFamily="34" charset="0"/>
              </a:rPr>
              <a:t>ÇOCUK HAKLARI POLİTİKASI</a:t>
            </a:r>
          </a:p>
          <a:p>
            <a:pPr marL="342900" lvl="0" indent="-342900">
              <a:lnSpc>
                <a:spcPct val="107000"/>
              </a:lnSpc>
              <a:buFont typeface="+mj-lt"/>
              <a:buAutoNum type="arabicPeriod"/>
            </a:pPr>
            <a:r>
              <a:rPr lang="tr-TR"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ÇALIŞAN HAKLARI VE SOSYAL SORUMLULUK POLİTİKASI</a:t>
            </a:r>
            <a:endParaRPr lang="tr-TR"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tr-TR"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ÇEVRE POLİTİKASI</a:t>
            </a:r>
            <a:endParaRPr lang="tr-TR"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tr-TR"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KADIN HAKLARI VE CİNSİYET EŞİTLİĞİ POLİTİKASI</a:t>
            </a:r>
            <a:endParaRPr lang="tr-TR"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tr-TR"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SÜRDÜRÜLEBİLİRLİK POLİTİKASI</a:t>
            </a:r>
            <a:endParaRPr lang="tr-TR"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spTree>
    <p:extLst>
      <p:ext uri="{BB962C8B-B14F-4D97-AF65-F5344CB8AC3E}">
        <p14:creationId xmlns:p14="http://schemas.microsoft.com/office/powerpoint/2010/main" val="32875510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0B550B86-E23A-EB5A-EC31-E7F4C8EECBFD}"/>
              </a:ext>
            </a:extLst>
          </p:cNvPr>
          <p:cNvSpPr>
            <a:spLocks noGrp="1"/>
          </p:cNvSpPr>
          <p:nvPr>
            <p:ph type="title"/>
          </p:nvPr>
        </p:nvSpPr>
        <p:spPr>
          <a:xfrm>
            <a:off x="1655694" y="318306"/>
            <a:ext cx="7306056" cy="918972"/>
          </a:xfrm>
        </p:spPr>
        <p:txBody>
          <a:bodyPr>
            <a:norm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GIDA GÜVENLİĞİ POLİTİKASI</a:t>
            </a:r>
            <a:endParaRPr lang="tr-TR" dirty="0">
              <a:solidFill>
                <a:srgbClr val="FF0000"/>
              </a:solidFill>
            </a:endParaRPr>
          </a:p>
        </p:txBody>
      </p:sp>
      <p:sp>
        <p:nvSpPr>
          <p:cNvPr id="3" name="İçerik Yer Tutucusu 2">
            <a:extLst>
              <a:ext uri="{FF2B5EF4-FFF2-40B4-BE49-F238E27FC236}">
                <a16:creationId xmlns="" xmlns:a16="http://schemas.microsoft.com/office/drawing/2014/main" id="{6F07A570-D20E-896E-9A36-73DAACCC7743}"/>
              </a:ext>
            </a:extLst>
          </p:cNvPr>
          <p:cNvSpPr>
            <a:spLocks noGrp="1"/>
          </p:cNvSpPr>
          <p:nvPr>
            <p:ph idx="1"/>
          </p:nvPr>
        </p:nvSpPr>
        <p:spPr/>
        <p:txBody>
          <a:bodyPr>
            <a:normAutofit/>
          </a:bodyPr>
          <a:lstStyle/>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Misafirlerimizin sağlıklı bir şekilde beslenmeleri için; fiziksel, kimyasal, mikrobiyolojik ve alerjenler açısından temiz gıdalar sunarız.</a:t>
            </a:r>
          </a:p>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Hammadde alımı, depolanması, hazırlanması ve sunumunda; uluslararası standartlara ve ülkemizde yayımlanmış yasa ve yönetmeliklere uyarız.</a:t>
            </a:r>
          </a:p>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Gıda güvenliği standartlarımızı sürekli olarak yükseltir ve bir sistem olarak uygulanmasını sağlarız.</a:t>
            </a:r>
          </a:p>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Tüm gıda zincirinde tutulan kayıtları değerlendirir, ölçülebilir hedeflerimizi güncelleyerek izleriz.</a:t>
            </a:r>
          </a:p>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Gıda Güvenliği Yönetim Sistemi süreçlerinde görev alan personelimize gerekli eğitimleri ve desteği verir, gıda güvenliği sisteminin sürekliliğini sağlarız.</a:t>
            </a:r>
          </a:p>
          <a:p>
            <a:pPr marL="342900" marR="546100" indent="-342900">
              <a:lnSpc>
                <a:spcPct val="115000"/>
              </a:lnSpc>
              <a:spcAft>
                <a:spcPts val="800"/>
              </a:spcAft>
              <a:buFont typeface="Symbol" panose="05050102010706020507" pitchFamily="18" charset="2"/>
              <a:buChar char=""/>
            </a:pPr>
            <a:r>
              <a:rPr lang="tr-TR" sz="1400" dirty="0">
                <a:latin typeface="Calibri" panose="020F0502020204030204" pitchFamily="34" charset="0"/>
                <a:ea typeface="Calibri" panose="020F0502020204030204" pitchFamily="34" charset="0"/>
                <a:cs typeface="Calibri" panose="020F0502020204030204" pitchFamily="34" charset="0"/>
              </a:rPr>
              <a:t>Gıda Güvenliği Yönetim Sistemi süreçlerinde görev alan tüm tedarikçi ve personelimiz ile sürekli iletişim halinde bulunarak gıda güvenliği kurallarını maksimum seviyede uygularız.</a:t>
            </a:r>
          </a:p>
          <a:p>
            <a:endParaRPr lang="tr-TR" dirty="0"/>
          </a:p>
        </p:txBody>
      </p:sp>
    </p:spTree>
    <p:extLst>
      <p:ext uri="{BB962C8B-B14F-4D97-AF65-F5344CB8AC3E}">
        <p14:creationId xmlns:p14="http://schemas.microsoft.com/office/powerpoint/2010/main" val="98755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E15F6E8E-7166-4AC7-5F23-F37899EFAA2D}"/>
              </a:ext>
            </a:extLst>
          </p:cNvPr>
          <p:cNvSpPr>
            <a:spLocks noGrp="1"/>
          </p:cNvSpPr>
          <p:nvPr>
            <p:ph type="title"/>
          </p:nvPr>
        </p:nvSpPr>
        <p:spPr>
          <a:xfrm>
            <a:off x="2828335" y="299643"/>
            <a:ext cx="7205472" cy="829699"/>
          </a:xfrm>
        </p:spPr>
        <p:txBody>
          <a:bodyPr>
            <a:norm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ÇOCUK HAKLARI POLİTİKASI</a:t>
            </a:r>
            <a:endParaRPr lang="tr-TR" sz="2800" dirty="0">
              <a:solidFill>
                <a:srgbClr val="FF0000"/>
              </a:solidFill>
            </a:endParaRPr>
          </a:p>
        </p:txBody>
      </p:sp>
      <p:sp>
        <p:nvSpPr>
          <p:cNvPr id="3" name="İçerik Yer Tutucusu 2">
            <a:extLst>
              <a:ext uri="{FF2B5EF4-FFF2-40B4-BE49-F238E27FC236}">
                <a16:creationId xmlns="" xmlns:a16="http://schemas.microsoft.com/office/drawing/2014/main" id="{1CE78E37-D278-FB1D-ECE5-06C5E6A6ED53}"/>
              </a:ext>
            </a:extLst>
          </p:cNvPr>
          <p:cNvSpPr>
            <a:spLocks noGrp="1"/>
          </p:cNvSpPr>
          <p:nvPr>
            <p:ph idx="1"/>
          </p:nvPr>
        </p:nvSpPr>
        <p:spPr>
          <a:xfrm>
            <a:off x="877824" y="1435608"/>
            <a:ext cx="10277856" cy="5050858"/>
          </a:xfrm>
        </p:spPr>
        <p:txBody>
          <a:bodyPr>
            <a:normAutofit fontScale="70000" lnSpcReduction="20000"/>
          </a:bodyPr>
          <a:lstStyle/>
          <a:p>
            <a:pPr marL="342900" marR="546100" lvl="0" indent="-342900">
              <a:lnSpc>
                <a:spcPct val="115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Calibri" panose="020F0502020204030204" pitchFamily="34" charset="0"/>
              </a:rPr>
              <a:t>Stone Group &amp; Hotels </a:t>
            </a:r>
            <a:r>
              <a:rPr lang="en-US" sz="1800" dirty="0" err="1">
                <a:effectLst/>
                <a:latin typeface="Calibri" panose="020F0502020204030204" pitchFamily="34" charset="0"/>
                <a:ea typeface="Calibri" panose="020F0502020204030204" pitchFamily="34" charset="0"/>
                <a:cs typeface="Calibri" panose="020F0502020204030204" pitchFamily="34" charset="0"/>
              </a:rPr>
              <a:t>olarak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çocuklarımızın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haklarını</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korumaya</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özen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göstermekteyiz</a:t>
            </a:r>
            <a:r>
              <a:rPr lang="en-US" sz="1800" dirty="0">
                <a:effectLst/>
                <a:latin typeface="Calibri" panose="020F0502020204030204" pitchFamily="34" charset="0"/>
                <a:ea typeface="Calibri" panose="020F0502020204030204" pitchFamily="34" charset="0"/>
                <a:cs typeface="Calibri" panose="020F0502020204030204" pitchFamily="34" charset="0"/>
              </a:rPr>
              <a:t>.</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err="1">
                <a:effectLst/>
                <a:latin typeface="Calibri" panose="020F0502020204030204" pitchFamily="34" charset="0"/>
                <a:ea typeface="Calibri" panose="020F0502020204030204" pitchFamily="34" charset="0"/>
                <a:cs typeface="Calibri" panose="020F0502020204030204" pitchFamily="34" charset="0"/>
              </a:rPr>
              <a:t>Kendi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kurumlarımızda</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işçi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çalıştırmamaktayız</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tüm</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iş</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ortaklarımızdan</a:t>
            </a:r>
            <a:r>
              <a:rPr lang="en-US" sz="1800" dirty="0">
                <a:effectLst/>
                <a:latin typeface="Calibri" panose="020F0502020204030204" pitchFamily="34" charset="0"/>
                <a:ea typeface="Calibri" panose="020F0502020204030204" pitchFamily="34" charset="0"/>
                <a:cs typeface="Calibri" panose="020F0502020204030204" pitchFamily="34" charset="0"/>
              </a:rPr>
              <a:t> da </a:t>
            </a:r>
            <a:r>
              <a:rPr lang="en-US" sz="1800" dirty="0" err="1">
                <a:effectLst/>
                <a:latin typeface="Calibri" panose="020F0502020204030204" pitchFamily="34" charset="0"/>
                <a:ea typeface="Calibri" panose="020F0502020204030204" pitchFamily="34" charset="0"/>
                <a:cs typeface="Calibri" panose="020F0502020204030204" pitchFamily="34" charset="0"/>
              </a:rPr>
              <a:t>aynı</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hassasiyeti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beklemekteyiz</a:t>
            </a:r>
            <a:r>
              <a:rPr lang="en-US" sz="1800" dirty="0">
                <a:effectLst/>
                <a:latin typeface="Calibri" panose="020F0502020204030204" pitchFamily="34" charset="0"/>
                <a:ea typeface="Calibri" panose="020F0502020204030204" pitchFamily="34" charset="0"/>
                <a:cs typeface="Calibri" panose="020F0502020204030204" pitchFamily="34" charset="0"/>
              </a:rPr>
              <a:t>.</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err="1">
                <a:effectLst/>
                <a:latin typeface="Calibri" panose="020F0502020204030204" pitchFamily="34" charset="0"/>
                <a:ea typeface="Calibri" panose="020F0502020204030204" pitchFamily="34" charset="0"/>
                <a:cs typeface="Calibri" panose="020F0502020204030204" pitchFamily="34" charset="0"/>
              </a:rPr>
              <a:t>Otellerimizde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çocukların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gelişimlerini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destekleyecek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kendilerini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rahat</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hissedip</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keyifli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vakit</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geçirebilecekleri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ortamlar</a:t>
            </a:r>
            <a:r>
              <a:rPr lang="en-US" sz="1800" dirty="0">
                <a:effectLst/>
                <a:latin typeface="Calibri" panose="020F0502020204030204" pitchFamily="34" charset="0"/>
                <a:ea typeface="Calibri" panose="020F0502020204030204" pitchFamily="34" charset="0"/>
                <a:cs typeface="Calibri" panose="020F0502020204030204" pitchFamily="34" charset="0"/>
              </a:rPr>
              <a:t>/</a:t>
            </a:r>
            <a:r>
              <a:rPr lang="en-US" sz="1800" dirty="0" err="1">
                <a:effectLst/>
                <a:latin typeface="Calibri" panose="020F0502020204030204" pitchFamily="34" charset="0"/>
                <a:ea typeface="Calibri" panose="020F0502020204030204" pitchFamily="34" charset="0"/>
                <a:cs typeface="Calibri" panose="020F0502020204030204" pitchFamily="34" charset="0"/>
              </a:rPr>
              <a:t>imkanlar</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sunarız</a:t>
            </a:r>
            <a:r>
              <a:rPr lang="en-US" sz="1800" dirty="0">
                <a:effectLst/>
                <a:latin typeface="Calibri" panose="020F0502020204030204" pitchFamily="34" charset="0"/>
                <a:ea typeface="Calibri" panose="020F0502020204030204" pitchFamily="34" charset="0"/>
                <a:cs typeface="Calibri" panose="020F0502020204030204" pitchFamily="34" charset="0"/>
              </a:rPr>
              <a:t>.</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err="1">
                <a:effectLst/>
                <a:latin typeface="Calibri" panose="020F0502020204030204" pitchFamily="34" charset="0"/>
                <a:ea typeface="Calibri" panose="020F0502020204030204" pitchFamily="34" charset="0"/>
                <a:cs typeface="Calibri" panose="020F0502020204030204" pitchFamily="34" charset="0"/>
              </a:rPr>
              <a:t>Çalışanlarımızın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istismarı</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hakkında</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bilinçlendirilmesini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sağlar</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bunun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önlenmesi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ve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haklarının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korunması</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konusunda</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farkındalık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yaratmak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için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eğitimler</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düzenler</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ve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ilgili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projelere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destek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veririz</a:t>
            </a:r>
            <a:r>
              <a:rPr lang="en-US" sz="1800" dirty="0">
                <a:effectLst/>
                <a:latin typeface="Calibri" panose="020F0502020204030204" pitchFamily="34" charset="0"/>
                <a:ea typeface="Calibri" panose="020F0502020204030204" pitchFamily="34" charset="0"/>
                <a:cs typeface="Calibri" panose="020F0502020204030204" pitchFamily="34" charset="0"/>
              </a:rPr>
              <a:t>.</a:t>
            </a:r>
            <a:r>
              <a:rPr lang="tr-TR" sz="1800" dirty="0">
                <a:effectLst/>
                <a:latin typeface="Calibri" panose="020F0502020204030204" pitchFamily="34" charset="0"/>
                <a:ea typeface="Calibri" panose="020F0502020204030204" pitchFamily="34" charset="0"/>
                <a:cs typeface="Calibri" panose="020F0502020204030204" pitchFamily="34" charset="0"/>
              </a:rPr>
              <a:t> Her personele ilk oryantasyon eğitiminde ve periyodik eğitimlerde çocuk haklarının korunması politikamızı anlatmakta ve benimsetmekteyiz.</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err="1">
                <a:effectLst/>
                <a:latin typeface="Calibri" panose="020F0502020204030204" pitchFamily="34" charset="0"/>
                <a:ea typeface="Calibri" panose="020F0502020204030204" pitchFamily="34" charset="0"/>
                <a:cs typeface="Calibri" panose="020F0502020204030204" pitchFamily="34" charset="0"/>
              </a:rPr>
              <a:t>Otellerimiz</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bünyesinde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gerçekleştirilen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tüm</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çocuk</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aktivitelerinde</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bilinçli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yetişkinlerin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gözetimi</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altında</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olduklarından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emin</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dirty="0" err="1">
                <a:effectLst/>
                <a:latin typeface="Calibri" panose="020F0502020204030204" pitchFamily="34" charset="0"/>
                <a:ea typeface="Calibri" panose="020F0502020204030204" pitchFamily="34" charset="0"/>
                <a:cs typeface="Calibri" panose="020F0502020204030204" pitchFamily="34" charset="0"/>
              </a:rPr>
              <a:t>oluruz</a:t>
            </a:r>
            <a:r>
              <a:rPr lang="en-US" sz="1800" dirty="0">
                <a:effectLst/>
                <a:latin typeface="Calibri" panose="020F0502020204030204" pitchFamily="34" charset="0"/>
                <a:ea typeface="Calibri" panose="020F0502020204030204" pitchFamily="34" charset="0"/>
                <a:cs typeface="Calibri" panose="020F0502020204030204" pitchFamily="34" charset="0"/>
              </a:rPr>
              <a:t>.</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Calibri" panose="020F0502020204030204" pitchFamily="34" charset="0"/>
              </a:rPr>
              <a:t>Stone Group &amp; Hotels </a:t>
            </a:r>
            <a:r>
              <a:rPr lang="tr-TR" sz="1800" dirty="0">
                <a:effectLst/>
                <a:latin typeface="Calibri" panose="020F0502020204030204" pitchFamily="34" charset="0"/>
                <a:ea typeface="Calibri" panose="020F0502020204030204" pitchFamily="34" charset="0"/>
                <a:cs typeface="Calibri" panose="020F0502020204030204" pitchFamily="34" charset="0"/>
              </a:rPr>
              <a:t>çocuğun düşünce, vicdan ve din özgürlükleri hakkına saygı göstermektedir. Hiçbir çocuğun özel yaşantısına aile, konut ve iletişimine isteyerek ya da haksız bir biçimde müdahale yapılamayacağı gibi, onur ve itibarına da haksız olarak saldırılamayacağının, çocuğun bu tür müdahale ve saldırılara karşı yasa tarafından korunmaya hakkı olduğunun bilincindedir. </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Calibri" panose="020F0502020204030204" pitchFamily="34" charset="0"/>
              </a:rPr>
              <a:t>Stone Group &amp; Hotels</a:t>
            </a:r>
            <a:r>
              <a:rPr lang="tr-TR" sz="1800" dirty="0">
                <a:effectLst/>
                <a:latin typeface="Calibri" panose="020F0502020204030204" pitchFamily="34" charset="0"/>
                <a:ea typeface="Calibri" panose="020F0502020204030204" pitchFamily="34" charset="0"/>
                <a:cs typeface="Calibri" panose="020F0502020204030204" pitchFamily="34" charset="0"/>
              </a:rPr>
              <a:t>, çocukların her çeşitte olabilecek cinsel sömürüye ve cinsel suistimale karşı korunması adına güvence vermektedir. </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Calibri" panose="020F0502020204030204" pitchFamily="34" charset="0"/>
              </a:rPr>
              <a:t>Stone Group &amp; Hotels</a:t>
            </a:r>
            <a:r>
              <a:rPr lang="tr-TR" sz="1800" dirty="0">
                <a:effectLst/>
                <a:latin typeface="Calibri" panose="020F0502020204030204" pitchFamily="34" charset="0"/>
                <a:ea typeface="Calibri" panose="020F0502020204030204" pitchFamily="34" charset="0"/>
                <a:cs typeface="Calibri" panose="020F0502020204030204" pitchFamily="34" charset="0"/>
              </a:rPr>
              <a:t>, hiçbir çocuğun, işkence veya diğer zalimce, insanlık dışı veya aşağılayıcı muamele ve cezaya tabi tutulamayacağını benimsemektedir. </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nSpc>
                <a:spcPct val="115000"/>
              </a:lnSpc>
              <a:spcAft>
                <a:spcPts val="800"/>
              </a:spcAft>
              <a:buFont typeface="Symbol" panose="05050102010706020507" pitchFamily="18" charset="2"/>
              <a:buChar char=""/>
            </a:pPr>
            <a:r>
              <a:rPr lang="tr-TR" sz="1800" dirty="0">
                <a:effectLst/>
                <a:latin typeface="Calibri" panose="020F0502020204030204" pitchFamily="34" charset="0"/>
                <a:ea typeface="Calibri" panose="020F0502020204030204" pitchFamily="34" charset="0"/>
                <a:cs typeface="Calibri" panose="020F0502020204030204" pitchFamily="34" charset="0"/>
              </a:rPr>
              <a:t>Aynı zamanda herhangi bir çocuk haklarına aykırı durum tespitinde özellikle çocuk istismarı durumunda üst yönetime ve ilgili il emniyet görevlilerine haber verilmesi gerektiğini, eğitimlerde personellerimize anlatarak çocuk haklarının korunması konusundaki özeni kurum kültürümüzün bir parçası haline getirmiş bulunmaktayız.</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spTree>
    <p:extLst>
      <p:ext uri="{BB962C8B-B14F-4D97-AF65-F5344CB8AC3E}">
        <p14:creationId xmlns:p14="http://schemas.microsoft.com/office/powerpoint/2010/main" val="2360765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D969320E-B816-7B05-28DA-CE099ADBF91F}"/>
              </a:ext>
            </a:extLst>
          </p:cNvPr>
          <p:cNvSpPr>
            <a:spLocks noGrp="1"/>
          </p:cNvSpPr>
          <p:nvPr>
            <p:ph type="title"/>
          </p:nvPr>
        </p:nvSpPr>
        <p:spPr>
          <a:xfrm>
            <a:off x="832809" y="-133916"/>
            <a:ext cx="9134856" cy="832104"/>
          </a:xfrm>
        </p:spPr>
        <p:txBody>
          <a:bodyPr>
            <a:normAutofit fontScale="90000"/>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ÇALIŞAN HAKLARI VE SOSYAL SORUMLULUK POLİTİKASI</a:t>
            </a:r>
            <a:endParaRPr lang="tr-TR" sz="2800" dirty="0">
              <a:solidFill>
                <a:srgbClr val="FF0000"/>
              </a:solidFill>
            </a:endParaRPr>
          </a:p>
        </p:txBody>
      </p:sp>
      <p:sp>
        <p:nvSpPr>
          <p:cNvPr id="3" name="İçerik Yer Tutucusu 2">
            <a:extLst>
              <a:ext uri="{FF2B5EF4-FFF2-40B4-BE49-F238E27FC236}">
                <a16:creationId xmlns="" xmlns:a16="http://schemas.microsoft.com/office/drawing/2014/main" id="{09C39E78-5735-72E0-C0B8-CC72CB767807}"/>
              </a:ext>
            </a:extLst>
          </p:cNvPr>
          <p:cNvSpPr>
            <a:spLocks noGrp="1"/>
          </p:cNvSpPr>
          <p:nvPr>
            <p:ph idx="1"/>
          </p:nvPr>
        </p:nvSpPr>
        <p:spPr>
          <a:xfrm>
            <a:off x="832808" y="1032641"/>
            <a:ext cx="10037515" cy="5596759"/>
          </a:xfrm>
        </p:spPr>
        <p:txBody>
          <a:bodyPr>
            <a:normAutofit fontScale="25000" lnSpcReduction="20000"/>
          </a:bodyPr>
          <a:lstStyle/>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Stone </a:t>
            </a:r>
            <a:r>
              <a:rPr lang="tr-TR" sz="6400" dirty="0" err="1">
                <a:effectLst/>
                <a:latin typeface="Calibri" panose="020F0502020204030204" pitchFamily="34" charset="0"/>
                <a:ea typeface="Calibri" panose="020F0502020204030204" pitchFamily="34" charset="0"/>
                <a:cs typeface="Calibri" panose="020F0502020204030204" pitchFamily="34" charset="0"/>
              </a:rPr>
              <a:t>Group</a:t>
            </a:r>
            <a:r>
              <a:rPr lang="tr-TR" sz="6400" dirty="0">
                <a:effectLst/>
                <a:latin typeface="Calibri" panose="020F0502020204030204" pitchFamily="34" charset="0"/>
                <a:ea typeface="Calibri" panose="020F0502020204030204" pitchFamily="34" charset="0"/>
                <a:cs typeface="Calibri" panose="020F0502020204030204" pitchFamily="34" charset="0"/>
              </a:rPr>
              <a:t> </a:t>
            </a:r>
            <a:r>
              <a:rPr lang="tr-TR" sz="6400" dirty="0" err="1">
                <a:effectLst/>
                <a:latin typeface="Calibri" panose="020F0502020204030204" pitchFamily="34" charset="0"/>
                <a:ea typeface="Calibri" panose="020F0502020204030204" pitchFamily="34" charset="0"/>
                <a:cs typeface="Calibri" panose="020F0502020204030204" pitchFamily="34" charset="0"/>
              </a:rPr>
              <a:t>Hotels</a:t>
            </a:r>
            <a:r>
              <a:rPr lang="tr-TR" sz="6400" dirty="0">
                <a:effectLst/>
                <a:latin typeface="Calibri" panose="020F0502020204030204" pitchFamily="34" charset="0"/>
                <a:ea typeface="Calibri" panose="020F0502020204030204" pitchFamily="34" charset="0"/>
                <a:cs typeface="Calibri" panose="020F0502020204030204" pitchFamily="34" charset="0"/>
              </a:rPr>
              <a:t>, uluslararası alanda kabul görmüş insan haklarını destekler. </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Çalışmalarına devam ederken çalışanların refah seviyelerini geliştirirken çevrenin korunmasına dikkat eder. </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İş Sağlığı ve Güvenliği, çalışan hakları ve çevre konularındaki faaliyetlerini ulusal yasal ve diğer gereklere uygun yönetir.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Çalışanlarımızın işe kabul edilme sürecinde tecrübe, beceri düzeyi ve liyakat gibi seçme ve değerlendirme koşullarımıza göre herkese hiçbir anlamda (milliyet, ırk, din, inanç, yaş, tabiiyet, cinsiyet, cinsel yönelim, medeni durumu, gebelik, engellilik) ayrım gözetmeksizin eşit fırsat tanınmaktadır. </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Bu yönde, insan kaynakları projeleri, paydaş kültürü ve şirket vizyonu, eğitim destek faaliyetleri, kültür ve sanatı geliştirici uygulamalar, gibi kurumsal sosyal sorumluluk alanlarına giren tüm konularda belirlenen koşul ve prensiplere uygun olarak çalışmaktadır.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KVKK kanunu gereğince personelin kişisel bilgileri ile ilgili gizlilik hakları itinayla korunmaktadır. Personelin şirket ile ilişiği kesilse bile kişisel bilgilerinin gizliliğini koruma yükümlülüğümüz devam etmektedir.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Güven içeren çalışma ortamı sağlamayı şirketimiz kendisine görev edinmiş, kanuna aykırı taciz, aşağılama, sindirme, tehdit ve ayrımcılık gibi istenmeyen durumlara kesinlikle tolerans gösterilmemektedir.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Personelin öneri, istek, şikayetlerini rahatça bildirebilecekleri ortam yaratılmıştır. Öneri ve şikayet kutuları herkesin ulaşabileceği yerlerdedir, düzenli olarak takip edilmekte ve değerlendirilmektedirler.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tr-TR" sz="6400" dirty="0">
                <a:effectLst/>
                <a:latin typeface="Calibri" panose="020F0502020204030204" pitchFamily="34" charset="0"/>
                <a:ea typeface="Calibri" panose="020F0502020204030204" pitchFamily="34" charset="0"/>
                <a:cs typeface="Calibri" panose="020F0502020204030204" pitchFamily="34" charset="0"/>
              </a:rPr>
              <a:t>Başarının çalışanın memnuniyeti ve katkılarıyla geleceğini bilen Stone </a:t>
            </a:r>
            <a:r>
              <a:rPr lang="tr-TR" sz="6400" dirty="0" err="1">
                <a:effectLst/>
                <a:latin typeface="Calibri" panose="020F0502020204030204" pitchFamily="34" charset="0"/>
                <a:ea typeface="Calibri" panose="020F0502020204030204" pitchFamily="34" charset="0"/>
                <a:cs typeface="Calibri" panose="020F0502020204030204" pitchFamily="34" charset="0"/>
              </a:rPr>
              <a:t>Group</a:t>
            </a:r>
            <a:r>
              <a:rPr lang="tr-TR" sz="6400" dirty="0">
                <a:effectLst/>
                <a:latin typeface="Calibri" panose="020F0502020204030204" pitchFamily="34" charset="0"/>
                <a:ea typeface="Calibri" panose="020F0502020204030204" pitchFamily="34" charset="0"/>
                <a:cs typeface="Calibri" panose="020F0502020204030204" pitchFamily="34" charset="0"/>
              </a:rPr>
              <a:t> </a:t>
            </a:r>
            <a:r>
              <a:rPr lang="tr-TR" sz="6400" dirty="0" err="1">
                <a:effectLst/>
                <a:latin typeface="Calibri" panose="020F0502020204030204" pitchFamily="34" charset="0"/>
                <a:ea typeface="Calibri" panose="020F0502020204030204" pitchFamily="34" charset="0"/>
                <a:cs typeface="Calibri" panose="020F0502020204030204" pitchFamily="34" charset="0"/>
              </a:rPr>
              <a:t>Hotels</a:t>
            </a:r>
            <a:r>
              <a:rPr lang="tr-TR" sz="6400" dirty="0">
                <a:effectLst/>
                <a:latin typeface="Calibri" panose="020F0502020204030204" pitchFamily="34" charset="0"/>
                <a:ea typeface="Calibri" panose="020F0502020204030204" pitchFamily="34" charset="0"/>
                <a:cs typeface="Calibri" panose="020F0502020204030204" pitchFamily="34" charset="0"/>
              </a:rPr>
              <a:t>, buna uygun tutum ve çalışmalarına devam edecektir.</a:t>
            </a:r>
            <a:endParaRPr lang="tr-TR"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spTree>
    <p:extLst>
      <p:ext uri="{BB962C8B-B14F-4D97-AF65-F5344CB8AC3E}">
        <p14:creationId xmlns:p14="http://schemas.microsoft.com/office/powerpoint/2010/main" val="3082031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7D95C4C-5721-BB56-0C09-69049AD3991E}"/>
              </a:ext>
            </a:extLst>
          </p:cNvPr>
          <p:cNvSpPr>
            <a:spLocks noGrp="1"/>
          </p:cNvSpPr>
          <p:nvPr>
            <p:ph type="title"/>
          </p:nvPr>
        </p:nvSpPr>
        <p:spPr>
          <a:xfrm>
            <a:off x="-330393" y="128285"/>
            <a:ext cx="7729728" cy="564878"/>
          </a:xfrm>
        </p:spPr>
        <p:txBody>
          <a:bodyPr/>
          <a:lstStyle/>
          <a:p>
            <a:r>
              <a:rPr lang="tr-TR"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ÇEVRE POLİTİKASI</a:t>
            </a:r>
            <a:endParaRPr lang="tr-TR" sz="4800" b="1" dirty="0">
              <a:solidFill>
                <a:srgbClr val="FF0000"/>
              </a:solidFill>
            </a:endParaRPr>
          </a:p>
        </p:txBody>
      </p:sp>
      <p:sp>
        <p:nvSpPr>
          <p:cNvPr id="3" name="İçerik Yer Tutucusu 2">
            <a:extLst>
              <a:ext uri="{FF2B5EF4-FFF2-40B4-BE49-F238E27FC236}">
                <a16:creationId xmlns="" xmlns:a16="http://schemas.microsoft.com/office/drawing/2014/main" id="{3607A0E1-B919-DFB6-E158-DAA27615F40B}"/>
              </a:ext>
            </a:extLst>
          </p:cNvPr>
          <p:cNvSpPr>
            <a:spLocks noGrp="1"/>
          </p:cNvSpPr>
          <p:nvPr>
            <p:ph idx="1"/>
          </p:nvPr>
        </p:nvSpPr>
        <p:spPr>
          <a:xfrm>
            <a:off x="362607" y="1035163"/>
            <a:ext cx="11114690" cy="5704280"/>
          </a:xfrm>
        </p:spPr>
        <p:txBody>
          <a:bodyPr>
            <a:noAutofit/>
          </a:bodyPr>
          <a:lstStyle/>
          <a:p>
            <a:pPr marL="0" indent="0">
              <a:lnSpc>
                <a:spcPct val="107000"/>
              </a:lnSpc>
              <a:spcAft>
                <a:spcPts val="800"/>
              </a:spcAft>
              <a:buNone/>
            </a:pPr>
            <a:r>
              <a:rPr lang="tr-TR" sz="1300" dirty="0">
                <a:effectLst/>
                <a:latin typeface="Calibri" panose="020F0502020204030204" pitchFamily="34" charset="0"/>
                <a:ea typeface="Calibri" panose="020F0502020204030204" pitchFamily="34" charset="0"/>
                <a:cs typeface="Calibri" panose="020F0502020204030204" pitchFamily="34" charset="0"/>
              </a:rPr>
              <a:t>Stone </a:t>
            </a:r>
            <a:r>
              <a:rPr lang="tr-TR" sz="1300" dirty="0" err="1">
                <a:effectLst/>
                <a:latin typeface="Calibri" panose="020F0502020204030204" pitchFamily="34" charset="0"/>
                <a:ea typeface="Calibri" panose="020F0502020204030204" pitchFamily="34" charset="0"/>
                <a:cs typeface="Calibri" panose="020F0502020204030204" pitchFamily="34" charset="0"/>
              </a:rPr>
              <a:t>Group</a:t>
            </a:r>
            <a:r>
              <a:rPr lang="tr-TR" sz="1300" dirty="0">
                <a:effectLst/>
                <a:latin typeface="Calibri" panose="020F0502020204030204" pitchFamily="34" charset="0"/>
                <a:ea typeface="Calibri" panose="020F0502020204030204" pitchFamily="34" charset="0"/>
                <a:cs typeface="Calibri" panose="020F0502020204030204" pitchFamily="34" charset="0"/>
              </a:rPr>
              <a:t> Otelleri olarak hizmet verdiğimiz turizm sektöründe, sürdürülebilir turizm faaliyetlerinin, doğal kaynakların korunarak gelecek nesillere aktarılmasıyla mümkün olduğunun bilincindeyiz. Çevreyi koruma bilincinin oluşturulması ve uygulanmasının, kaliteli hizmet sunmanın ayrılmaz bir parçası olduğunun farkındayız. Bu amaçla; misafirlerimize, çalışanlarımıza ve diğer tüm tesislere örnek olmayı hedeflemekteyiz.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Çevre mevzuatı kapsamında tüm yasal yükümlülüklerimizi yerine getirmek, sürdürülebilirlik ilkesiyle çevreye zarar vermeyecek şekilde faaliyetlerimizi sürdürmek</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 Tüm çalışanlarımıza ve misafirlerimize çevre bilincini aşılamak için; görsel ve işitsel bilinçlendirme çalışmaları yapmak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Teknolojik gelişmeleri takip etmek ve yenilikçi, su ve enerji tasarrufu sağlayan, çevreye uyumlu teknolojiler kullanmak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Doğal kaynakların verimli kullanılması ve çevrenin korunması için, tüm personelin sürekli olarak eğitilmesini sağlamak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Çevre kirliliğinin önlenmesi amacıyla; oluşan atıkların kaynağında azaltılması, geri dönüşümü, geri kazanımı ve bertarafı için çevre mevzuatı kapsamındaki yükümlülüklerimizi yerine getirmek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Kimyasal tüketimini minimize etmek amacıyla, izleme ve eğitim çalışmaları yaparak doğru yerde doğru miktarda kimyasal kullanılmasını sağlamak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Tüm tesislerimizde su ve enerji tasarrufu sağlayan ekipman ve makine kullanımı, personelin sürekli olarak eğitilmesi, tüketimlerin izlenmesi ve koruyucu önlemlerin alınması ile doğal kaynakların korunmasına katkı sağlamak </a:t>
            </a:r>
          </a:p>
          <a:p>
            <a:pPr>
              <a:lnSpc>
                <a:spcPct val="107000"/>
              </a:lnSpc>
              <a:spcAft>
                <a:spcPts val="800"/>
              </a:spcAft>
            </a:pPr>
            <a:r>
              <a:rPr lang="tr-TR" sz="1300" dirty="0">
                <a:effectLst/>
                <a:latin typeface="Calibri" panose="020F0502020204030204" pitchFamily="34" charset="0"/>
                <a:ea typeface="Calibri" panose="020F0502020204030204" pitchFamily="34" charset="0"/>
                <a:cs typeface="Calibri" panose="020F0502020204030204" pitchFamily="34" charset="0"/>
              </a:rPr>
              <a:t>Ürün tedarik sürecinde çevreye duyarlı firmalar ile çalışmayı tercih etmek</a:t>
            </a:r>
          </a:p>
          <a:p>
            <a:pPr marL="0" indent="0">
              <a:lnSpc>
                <a:spcPct val="107000"/>
              </a:lnSpc>
              <a:spcAft>
                <a:spcPts val="800"/>
              </a:spcAft>
              <a:buNone/>
            </a:pPr>
            <a:r>
              <a:rPr lang="tr-TR" sz="1300" dirty="0">
                <a:effectLst/>
                <a:latin typeface="Calibri" panose="020F0502020204030204" pitchFamily="34" charset="0"/>
                <a:ea typeface="Calibri" panose="020F0502020204030204" pitchFamily="34" charset="0"/>
                <a:cs typeface="Calibri" panose="020F0502020204030204" pitchFamily="34" charset="0"/>
              </a:rPr>
              <a:t>Stone </a:t>
            </a:r>
            <a:r>
              <a:rPr lang="tr-TR" sz="1300" dirty="0" err="1">
                <a:effectLst/>
                <a:latin typeface="Calibri" panose="020F0502020204030204" pitchFamily="34" charset="0"/>
                <a:ea typeface="Calibri" panose="020F0502020204030204" pitchFamily="34" charset="0"/>
                <a:cs typeface="Calibri" panose="020F0502020204030204" pitchFamily="34" charset="0"/>
              </a:rPr>
              <a:t>Group</a:t>
            </a:r>
            <a:r>
              <a:rPr lang="tr-TR" sz="1300" dirty="0">
                <a:effectLst/>
                <a:latin typeface="Calibri" panose="020F0502020204030204" pitchFamily="34" charset="0"/>
                <a:ea typeface="Calibri" panose="020F0502020204030204" pitchFamily="34" charset="0"/>
                <a:cs typeface="Calibri" panose="020F0502020204030204" pitchFamily="34" charset="0"/>
              </a:rPr>
              <a:t> olarak, ekolojik dengenin gelecek nesillere aktarılmasını sağlamak için faaliyetlerimizi, sürdürülebilir turizm ilkesi ile yürüteceğiz</a:t>
            </a:r>
            <a:r>
              <a:rPr lang="tr-TR" sz="1300" dirty="0">
                <a:latin typeface="Calibri" panose="020F0502020204030204" pitchFamily="34" charset="0"/>
                <a:ea typeface="Calibri" panose="020F0502020204030204" pitchFamily="34" charset="0"/>
                <a:cs typeface="Calibri" panose="020F0502020204030204" pitchFamily="34" charset="0"/>
              </a:rPr>
              <a:t>.</a:t>
            </a:r>
            <a:endParaRPr lang="tr-TR" sz="13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4678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2E97557-0D0A-2035-0030-BB84A6566B72}"/>
              </a:ext>
            </a:extLst>
          </p:cNvPr>
          <p:cNvSpPr>
            <a:spLocks noGrp="1"/>
          </p:cNvSpPr>
          <p:nvPr>
            <p:ph type="title"/>
          </p:nvPr>
        </p:nvSpPr>
        <p:spPr>
          <a:xfrm>
            <a:off x="1906524" y="248780"/>
            <a:ext cx="7662672" cy="905256"/>
          </a:xfrm>
          <a:solidFill>
            <a:schemeClr val="bg2"/>
          </a:solidFill>
        </p:spPr>
        <p:txBody>
          <a:bodyPr>
            <a:norm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KADIN HAKLARI VE </a:t>
            </a:r>
            <a:r>
              <a:rPr lang="tr-TR" sz="2800" b="1" dirty="0">
                <a:solidFill>
                  <a:srgbClr val="FF0000"/>
                </a:solidFill>
                <a:latin typeface="Calibri" panose="020F0502020204030204" pitchFamily="34" charset="0"/>
                <a:ea typeface="Calibri" panose="020F0502020204030204" pitchFamily="34" charset="0"/>
                <a:cs typeface="Calibri" panose="020F0502020204030204" pitchFamily="34" charset="0"/>
              </a:rPr>
              <a:t>CİNSİYET EŞİTLİĞİ POLİTİKASI</a:t>
            </a:r>
            <a:endParaRPr lang="tr-TR" sz="2800" dirty="0">
              <a:solidFill>
                <a:srgbClr val="FF0000"/>
              </a:solidFill>
            </a:endParaRPr>
          </a:p>
        </p:txBody>
      </p:sp>
      <p:sp>
        <p:nvSpPr>
          <p:cNvPr id="3" name="İçerik Yer Tutucusu 2">
            <a:extLst>
              <a:ext uri="{FF2B5EF4-FFF2-40B4-BE49-F238E27FC236}">
                <a16:creationId xmlns="" xmlns:a16="http://schemas.microsoft.com/office/drawing/2014/main" id="{4F9BE458-D38F-A9C4-EE6B-7C5B7F59F907}"/>
              </a:ext>
            </a:extLst>
          </p:cNvPr>
          <p:cNvSpPr>
            <a:spLocks noGrp="1"/>
          </p:cNvSpPr>
          <p:nvPr>
            <p:ph idx="1"/>
          </p:nvPr>
        </p:nvSpPr>
        <p:spPr>
          <a:xfrm>
            <a:off x="606972" y="1300655"/>
            <a:ext cx="10210380" cy="5136721"/>
          </a:xfrm>
        </p:spPr>
        <p:txBody>
          <a:bodyPr>
            <a:normAutofit/>
          </a:bodyPr>
          <a:lstStyle/>
          <a:p>
            <a:pPr>
              <a:lnSpc>
                <a:spcPct val="117000"/>
              </a:lnSpc>
              <a:spcAft>
                <a:spcPts val="800"/>
              </a:spcAft>
            </a:pPr>
            <a:r>
              <a:rPr lang="tr-TR" sz="1400" dirty="0">
                <a:latin typeface="Calibri" panose="020F0502020204030204" pitchFamily="34" charset="0"/>
                <a:ea typeface="Calibri" panose="020F0502020204030204" pitchFamily="34" charset="0"/>
                <a:cs typeface="Calibri" panose="020F0502020204030204" pitchFamily="34" charset="0"/>
              </a:rPr>
              <a:t>Stone </a:t>
            </a:r>
            <a:r>
              <a:rPr lang="tr-TR" sz="1400" dirty="0" err="1">
                <a:latin typeface="Calibri" panose="020F0502020204030204" pitchFamily="34" charset="0"/>
                <a:ea typeface="Calibri" panose="020F0502020204030204" pitchFamily="34" charset="0"/>
                <a:cs typeface="Calibri" panose="020F0502020204030204" pitchFamily="34" charset="0"/>
              </a:rPr>
              <a:t>Group</a:t>
            </a:r>
            <a:r>
              <a:rPr lang="tr-TR" sz="1400" dirty="0">
                <a:latin typeface="Calibri" panose="020F0502020204030204" pitchFamily="34" charset="0"/>
                <a:ea typeface="Calibri" panose="020F0502020204030204" pitchFamily="34" charset="0"/>
                <a:cs typeface="Calibri" panose="020F0502020204030204" pitchFamily="34" charset="0"/>
              </a:rPr>
              <a:t> &amp; </a:t>
            </a:r>
            <a:r>
              <a:rPr lang="tr-TR" sz="1400" dirty="0" err="1">
                <a:latin typeface="Calibri" panose="020F0502020204030204" pitchFamily="34" charset="0"/>
                <a:ea typeface="Calibri" panose="020F0502020204030204" pitchFamily="34" charset="0"/>
                <a:cs typeface="Calibri" panose="020F0502020204030204" pitchFamily="34" charset="0"/>
              </a:rPr>
              <a:t>Hotels</a:t>
            </a:r>
            <a:r>
              <a:rPr lang="tr-TR" sz="1400" dirty="0">
                <a:latin typeface="Calibri" panose="020F0502020204030204" pitchFamily="34" charset="0"/>
                <a:ea typeface="Calibri" panose="020F0502020204030204" pitchFamily="34" charset="0"/>
                <a:cs typeface="Calibri" panose="020F0502020204030204" pitchFamily="34" charset="0"/>
              </a:rPr>
              <a:t> olarak kadın-erkek cinsiyet eşitliğine önem veririz.</a:t>
            </a:r>
          </a:p>
          <a:p>
            <a:pPr>
              <a:lnSpc>
                <a:spcPct val="117000"/>
              </a:lnSpc>
              <a:spcAft>
                <a:spcPts val="800"/>
              </a:spcAft>
            </a:pPr>
            <a:r>
              <a:rPr lang="tr-TR" sz="1400" dirty="0">
                <a:latin typeface="Calibri" panose="020F0502020204030204" pitchFamily="34" charset="0"/>
                <a:ea typeface="Calibri" panose="020F0502020204030204" pitchFamily="34" charset="0"/>
                <a:cs typeface="Calibri" panose="020F0502020204030204" pitchFamily="34" charset="0"/>
              </a:rPr>
              <a:t>Cinsiyet farkı gözetmeksizin tüm çalışanlarımızın sağlık, güvenlik ve refah içinde çalışabilecekleri, iş-aile yaşam dengesini koruyabilecekleri, kariyer fırsatlarından eşit düzeyde faydalanabilecekleri çalışma ortamı sunarız.</a:t>
            </a:r>
          </a:p>
          <a:p>
            <a:pPr>
              <a:lnSpc>
                <a:spcPct val="117000"/>
              </a:lnSpc>
              <a:spcAft>
                <a:spcPts val="800"/>
              </a:spcAft>
            </a:pPr>
            <a:r>
              <a:rPr lang="tr-TR" sz="1400" dirty="0">
                <a:latin typeface="Calibri" panose="020F0502020204030204" pitchFamily="34" charset="0"/>
                <a:ea typeface="Calibri" panose="020F0502020204030204" pitchFamily="34" charset="0"/>
                <a:cs typeface="Calibri" panose="020F0502020204030204" pitchFamily="34" charset="0"/>
              </a:rPr>
              <a:t>Tüm departmanlarımızda kadınların çalışma hayatındaki varlıklarına önem verir, iş gücüne katılımını destekler, eşit fırsatlar sunarız.</a:t>
            </a:r>
          </a:p>
          <a:p>
            <a:pPr>
              <a:lnSpc>
                <a:spcPct val="117000"/>
              </a:lnSpc>
              <a:spcAft>
                <a:spcPts val="800"/>
              </a:spcAft>
            </a:pPr>
            <a:r>
              <a:rPr lang="tr-TR" sz="1400" dirty="0">
                <a:latin typeface="Calibri" panose="020F0502020204030204" pitchFamily="34" charset="0"/>
                <a:ea typeface="Calibri" panose="020F0502020204030204" pitchFamily="34" charset="0"/>
                <a:cs typeface="Calibri" panose="020F0502020204030204" pitchFamily="34" charset="0"/>
              </a:rPr>
              <a:t>Kadın ve erkek çalışanlarımız arasında cinsiyet farkı gözetmeden «eşit işe eşit ücret» politikası ile hareket ederiz.</a:t>
            </a:r>
          </a:p>
          <a:p>
            <a:pPr>
              <a:lnSpc>
                <a:spcPct val="117000"/>
              </a:lnSpc>
              <a:spcAft>
                <a:spcPts val="800"/>
              </a:spcAft>
              <a:buSzPts val="1000"/>
              <a:tabLst>
                <a:tab pos="457200" algn="l"/>
              </a:tabLst>
            </a:pPr>
            <a:r>
              <a:rPr lang="tr-TR" sz="1400" dirty="0">
                <a:latin typeface="Calibri" panose="020F0502020204030204" pitchFamily="34" charset="0"/>
                <a:ea typeface="Calibri" panose="020F0502020204030204" pitchFamily="34" charset="0"/>
                <a:cs typeface="Calibri" panose="020F0502020204030204" pitchFamily="34" charset="0"/>
              </a:rPr>
              <a:t>Tüm departmanlarımızda cinsiyetler arası ayrım yapmadan eşitlik ilkesi gözeterek görev dağılımı yaparız. </a:t>
            </a:r>
          </a:p>
          <a:p>
            <a:pPr>
              <a:lnSpc>
                <a:spcPct val="117000"/>
              </a:lnSpc>
              <a:spcAft>
                <a:spcPts val="800"/>
              </a:spcAft>
              <a:buSzPts val="1000"/>
              <a:tabLst>
                <a:tab pos="457200" algn="l"/>
              </a:tabLst>
            </a:pPr>
            <a:r>
              <a:rPr lang="tr-TR" sz="1400" dirty="0">
                <a:latin typeface="Calibri" panose="020F0502020204030204" pitchFamily="34" charset="0"/>
                <a:ea typeface="Calibri" panose="020F0502020204030204" pitchFamily="34" charset="0"/>
                <a:cs typeface="Calibri" panose="020F0502020204030204" pitchFamily="34" charset="0"/>
              </a:rPr>
              <a:t>Eğitim politikaları oluşturur, kadınların eğitimlere katılımına ve farkındalığın artmasına destek oluruz.</a:t>
            </a:r>
          </a:p>
          <a:p>
            <a:pPr>
              <a:lnSpc>
                <a:spcPct val="117000"/>
              </a:lnSpc>
              <a:spcAft>
                <a:spcPts val="800"/>
              </a:spcAft>
              <a:buSzPts val="1000"/>
              <a:tabLst>
                <a:tab pos="457200" algn="l"/>
              </a:tabLst>
            </a:pPr>
            <a:r>
              <a:rPr lang="tr-TR" sz="1400" dirty="0">
                <a:latin typeface="Calibri" panose="020F0502020204030204" pitchFamily="34" charset="0"/>
                <a:ea typeface="Calibri" panose="020F0502020204030204" pitchFamily="34" charset="0"/>
                <a:cs typeface="Calibri" panose="020F0502020204030204" pitchFamily="34" charset="0"/>
              </a:rPr>
              <a:t>Kadınların şirket yönetiminde olmaları için destek verir, eşit fırsatlar sunarız.</a:t>
            </a:r>
          </a:p>
          <a:p>
            <a:pPr>
              <a:lnSpc>
                <a:spcPct val="117000"/>
              </a:lnSpc>
              <a:spcAft>
                <a:spcPts val="800"/>
              </a:spcAft>
              <a:buSzPts val="1000"/>
              <a:tabLst>
                <a:tab pos="457200" algn="l"/>
              </a:tabLst>
            </a:pPr>
            <a:r>
              <a:rPr lang="tr-TR" sz="1400" dirty="0">
                <a:latin typeface="Calibri" panose="020F0502020204030204" pitchFamily="34" charset="0"/>
                <a:ea typeface="Calibri" panose="020F0502020204030204" pitchFamily="34" charset="0"/>
                <a:cs typeface="Calibri" panose="020F0502020204030204" pitchFamily="34" charset="0"/>
              </a:rPr>
              <a:t>Kadınların hiçbir şekilde istismar, taciz, ayrımcılık, bastırılma, zorlama, iftira vb. durumlara maruz kalmasına müsaade etmeyiz. Hayattaki varlıklarının ve Stone </a:t>
            </a:r>
            <a:r>
              <a:rPr lang="tr-TR" sz="1400" dirty="0" err="1">
                <a:latin typeface="Calibri" panose="020F0502020204030204" pitchFamily="34" charset="0"/>
                <a:ea typeface="Calibri" panose="020F0502020204030204" pitchFamily="34" charset="0"/>
                <a:cs typeface="Calibri" panose="020F0502020204030204" pitchFamily="34" charset="0"/>
              </a:rPr>
              <a:t>Group</a:t>
            </a:r>
            <a:r>
              <a:rPr lang="tr-TR" sz="1400" dirty="0">
                <a:latin typeface="Calibri" panose="020F0502020204030204" pitchFamily="34" charset="0"/>
                <a:ea typeface="Calibri" panose="020F0502020204030204" pitchFamily="34" charset="0"/>
                <a:cs typeface="Calibri" panose="020F0502020204030204" pitchFamily="34" charset="0"/>
              </a:rPr>
              <a:t> &amp; </a:t>
            </a:r>
            <a:r>
              <a:rPr lang="tr-TR" sz="1400" dirty="0" err="1">
                <a:latin typeface="Calibri" panose="020F0502020204030204" pitchFamily="34" charset="0"/>
                <a:ea typeface="Calibri" panose="020F0502020204030204" pitchFamily="34" charset="0"/>
                <a:cs typeface="Calibri" panose="020F0502020204030204" pitchFamily="34" charset="0"/>
              </a:rPr>
              <a:t>Hotels</a:t>
            </a:r>
            <a:r>
              <a:rPr lang="tr-TR" sz="1400" dirty="0">
                <a:latin typeface="Calibri" panose="020F0502020204030204" pitchFamily="34" charset="0"/>
                <a:ea typeface="Calibri" panose="020F0502020204030204" pitchFamily="34" charset="0"/>
                <a:cs typeface="Calibri" panose="020F0502020204030204" pitchFamily="34" charset="0"/>
              </a:rPr>
              <a:t> bünyesine kattıkları değerin daima farkında olur ve destekleriz.</a:t>
            </a:r>
          </a:p>
          <a:p>
            <a:endParaRPr lang="tr-TR" dirty="0"/>
          </a:p>
        </p:txBody>
      </p:sp>
    </p:spTree>
    <p:extLst>
      <p:ext uri="{BB962C8B-B14F-4D97-AF65-F5344CB8AC3E}">
        <p14:creationId xmlns:p14="http://schemas.microsoft.com/office/powerpoint/2010/main" val="2720591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25113AF6-9819-A0CB-E1FB-73AC9D1575DA}"/>
              </a:ext>
            </a:extLst>
          </p:cNvPr>
          <p:cNvSpPr>
            <a:spLocks noGrp="1"/>
          </p:cNvSpPr>
          <p:nvPr>
            <p:ph type="title"/>
          </p:nvPr>
        </p:nvSpPr>
        <p:spPr>
          <a:xfrm>
            <a:off x="2760782" y="166739"/>
            <a:ext cx="7379208" cy="692539"/>
          </a:xfrm>
        </p:spPr>
        <p:txBody>
          <a:bodyPr>
            <a:norm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SÜRDÜRÜLEBİLİRLİK POLİTİKASI</a:t>
            </a:r>
            <a:endParaRPr lang="tr-TR" dirty="0">
              <a:solidFill>
                <a:srgbClr val="FF0000"/>
              </a:solidFill>
            </a:endParaRPr>
          </a:p>
        </p:txBody>
      </p:sp>
      <p:sp>
        <p:nvSpPr>
          <p:cNvPr id="3" name="İçerik Yer Tutucusu 2">
            <a:extLst>
              <a:ext uri="{FF2B5EF4-FFF2-40B4-BE49-F238E27FC236}">
                <a16:creationId xmlns="" xmlns:a16="http://schemas.microsoft.com/office/drawing/2014/main" id="{34A3D706-F293-540A-29A3-F5366DE5DFDE}"/>
              </a:ext>
            </a:extLst>
          </p:cNvPr>
          <p:cNvSpPr>
            <a:spLocks noGrp="1"/>
          </p:cNvSpPr>
          <p:nvPr>
            <p:ph idx="1"/>
          </p:nvPr>
        </p:nvSpPr>
        <p:spPr>
          <a:xfrm>
            <a:off x="658368" y="1033272"/>
            <a:ext cx="10780776" cy="5532121"/>
          </a:xfrm>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Kurumsallaşırken, uluslararası standartlara uygun işletim ve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yönetim</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sistemimizi kurar ve uygulanmasını sağlarız.</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Misafir memnuniyetine önem verir, misafirlerimizin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şikayetlerini</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dikkate alırız, hizmet kalitemizi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iyileştirmede</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kullanırız. </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gn="just">
              <a:lnSpc>
                <a:spcPct val="115000"/>
              </a:lnSpc>
              <a:spcAft>
                <a:spcPts val="800"/>
              </a:spcAft>
              <a:buSzPts val="1000"/>
              <a:buFont typeface="Symbol" panose="05050102010706020507" pitchFamily="18" charset="2"/>
              <a:buChar char=""/>
              <a:tabLst>
                <a:tab pos="457200" algn="l"/>
              </a:tabLst>
            </a:pPr>
            <a:r>
              <a:rPr lang="en-US" sz="1800" dirty="0" err="1">
                <a:effectLst/>
                <a:latin typeface="Calibri" panose="020F0502020204030204" pitchFamily="34" charset="0"/>
                <a:ea typeface="Times New Roman" panose="02020603050405020304" pitchFamily="18" charset="0"/>
                <a:cs typeface="Calibri" panose="020F0502020204030204" pitchFamily="34" charset="0"/>
              </a:rPr>
              <a:t>Çalışanlarımızın</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kalite</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ve</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yönetim</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sistemlerimiz</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prosedür</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ve</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işleyişlerimiz</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hakkında</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bilinçlendirilmesini</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sağlar</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eğitimler</a:t>
            </a:r>
            <a:r>
              <a:rPr lang="en-US" sz="1800"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err="1">
                <a:effectLst/>
                <a:latin typeface="Calibri" panose="020F0502020204030204" pitchFamily="34" charset="0"/>
                <a:ea typeface="Times New Roman" panose="02020603050405020304" pitchFamily="18" charset="0"/>
                <a:cs typeface="Calibri" panose="020F0502020204030204" pitchFamily="34" charset="0"/>
              </a:rPr>
              <a:t>düzenleriz</a:t>
            </a:r>
            <a:r>
              <a:rPr lang="en-US" sz="1800" dirty="0">
                <a:effectLst/>
                <a:latin typeface="Calibri" panose="020F0502020204030204" pitchFamily="34" charset="0"/>
                <a:ea typeface="Times New Roman" panose="02020603050405020304" pitchFamily="18" charset="0"/>
                <a:cs typeface="Calibri" panose="020F0502020204030204" pitchFamily="34" charset="0"/>
              </a:rPr>
              <a:t>.</a:t>
            </a:r>
            <a:r>
              <a:rPr lang="tr-TR" sz="1800" dirty="0">
                <a:effectLst/>
                <a:latin typeface="Calibri" panose="020F0502020204030204" pitchFamily="34" charset="0"/>
                <a:ea typeface="Times New Roman" panose="02020603050405020304" pitchFamily="18" charset="0"/>
                <a:cs typeface="Calibri" panose="020F0502020204030204" pitchFamily="34" charset="0"/>
              </a:rPr>
              <a:t> Her personele ilk oryantasyon eğitiminde ve periyodik eğitimlerde kurum kültürümüzü ve sistemlerimizi benimsetmekteyiz.</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46100" lvl="0" indent="-342900" algn="just">
              <a:lnSpc>
                <a:spcPct val="115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Stone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Group</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&amp;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Hotels</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olarak; çalışanlarımıza sevgi, saygı ve huzur, iyi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çalışma</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koşulları</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sağlamak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için</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gerekli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önlemleri</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alır ve uygularız.</a:t>
            </a:r>
            <a:endParaRPr lang="tr-TR"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İş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sağlığı</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ve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güvenliği</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tehlikelerini azaltmak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için</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gereken kuralları uygular, tesislerimizin İSG açısından uygun olması için çaba sarfederiz. Personellere bu konuda eğitimler düzenler, bilinçlendiririz.</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Yeni yatırımlarımızın ülke ve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bölge</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politikalarına, misafir beklentilerine, teknolojik gelişmelere uyumlu olmasına özen gösteririz.</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Tüm</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çalışanlarımızın</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misafir ve </a:t>
            </a:r>
            <a:r>
              <a:rPr lang="en-US"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iş</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US"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ortaklarımızın</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sistemimize değer ve katılımda bulunmasını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sağlarız</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Misafirlerimizin sağlıklı bir şekilde beslenmeleri için; fiziksel, kimyasal ve mikrobiyolojik açıdan temiz gıdalar sunarız. Hammadde alımı, depolanması, hazırlanması ve sunumunda, uluslararası standartlara ve ülkemizde yayımlanmış yasa ve yönetmeliklere uyarız. </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Çevre</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kirliliğini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önlemek</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doğayı korumak ve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sürdürülebilir</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turizmin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gerekliliğini</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sağlamak amacıyla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çevreye</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olan olumlu ve olumsuz etkilerimizi tespit etmek bizler için önem arz eder. Çevre sistemimize zarar verebilecek olası tehlikeleri ve atıklarımızı kontrol altında tutarız. Doğal kaynakların kullanımını, enerji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tüketimini</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hava, su ve toprak kirlenmesini en aza indirgemek </a:t>
            </a:r>
            <a:r>
              <a:rPr lang="tr-TR"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için</a:t>
            </a:r>
            <a:r>
              <a:rPr lang="tr-TR"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gayret ederiz.</a:t>
            </a:r>
            <a:endParaRPr lang="tr-TR"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spTree>
    <p:extLst>
      <p:ext uri="{BB962C8B-B14F-4D97-AF65-F5344CB8AC3E}">
        <p14:creationId xmlns:p14="http://schemas.microsoft.com/office/powerpoint/2010/main" val="2048051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175E4CF8-65D2-A57E-C4D5-F6EFF5C4136D}"/>
              </a:ext>
            </a:extLst>
          </p:cNvPr>
          <p:cNvSpPr>
            <a:spLocks noGrp="1"/>
          </p:cNvSpPr>
          <p:nvPr>
            <p:ph type="title"/>
          </p:nvPr>
        </p:nvSpPr>
        <p:spPr>
          <a:xfrm>
            <a:off x="1973475" y="247992"/>
            <a:ext cx="7141464" cy="781812"/>
          </a:xfrm>
        </p:spPr>
        <p:txBody>
          <a:bodyPr/>
          <a:lstStyle/>
          <a:p>
            <a:r>
              <a:rPr lang="tr-TR" sz="28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SÜRDÜRÜLEBİLİRLİK POLİTİKASI</a:t>
            </a:r>
            <a:endParaRPr lang="tr-TR" sz="2800" dirty="0">
              <a:solidFill>
                <a:srgbClr val="FF0000"/>
              </a:solidFill>
            </a:endParaRPr>
          </a:p>
        </p:txBody>
      </p:sp>
      <p:sp>
        <p:nvSpPr>
          <p:cNvPr id="3" name="İçerik Yer Tutucusu 2">
            <a:extLst>
              <a:ext uri="{FF2B5EF4-FFF2-40B4-BE49-F238E27FC236}">
                <a16:creationId xmlns="" xmlns:a16="http://schemas.microsoft.com/office/drawing/2014/main" id="{E0B911B4-7DD2-2219-235B-4095772908C6}"/>
              </a:ext>
            </a:extLst>
          </p:cNvPr>
          <p:cNvSpPr>
            <a:spLocks noGrp="1"/>
          </p:cNvSpPr>
          <p:nvPr>
            <p:ph idx="1"/>
          </p:nvPr>
        </p:nvSpPr>
        <p:spPr>
          <a:xfrm>
            <a:off x="941832" y="1572768"/>
            <a:ext cx="9747504" cy="4727448"/>
          </a:xfrm>
        </p:spPr>
        <p:txBody>
          <a:bodyPr>
            <a:normAutofit fontScale="92500" lnSpcReduction="20000"/>
          </a:bodyPr>
          <a:lstStyle/>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Ülkemizde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yürürlükte</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olan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tüm</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yasa,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yönetmelik</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mevzuatlara uyum sağlarız.</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Çevre</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bilinci ve sosyal sorumluluklarımızın; personellerimizce, misafirlerimizce,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iş</a:t>
            </a:r>
            <a:r>
              <a:rPr lang="en-US"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ortaklarımızca</a:t>
            </a:r>
            <a:r>
              <a:rPr lang="en-US"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tedarikçilerimizce</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de benimsenmesini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sağlamaya</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çalışırız</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Yerel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yönetimler</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tedarikçi</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firmalar ve sivil toplum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kuruluşlarıyla</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işbirliği</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yaparak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çevre</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koruma ve sosyal sorumluluk projelerinin desteklenmesine katkıda bulunuruz.</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Yerel bölge tedarikçilerini ve yerel üreticileri desteklemek adına onlara öncelik veririz. </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Kendi bünyemizde yerel istihdamı arttırmaya çabalarız.</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İklim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değişikliğinin</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azaltılması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için</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biyoçeşitlilik</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ve ekosistemlerin korunmasını destekleyen ekipmanlar kullanarak, buna önem veren tedarikçi ve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iş</a:t>
            </a:r>
            <a:r>
              <a:rPr lang="en-US"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ortakları</a:t>
            </a:r>
            <a:r>
              <a:rPr lang="en-US"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tercih</a:t>
            </a:r>
            <a:r>
              <a:rPr lang="en-US"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US"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ederek</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ve bilinçlendirme çalışmaları yaparak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yaşayan</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canlı sayısını korumayı hedefleriz.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Çevremize</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sahip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çıkmak</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adına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yaptığımız</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tüm</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faaliyetleri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çalışanlarımız</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ve kamuoyuyla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paylaşırız</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Misafirlerimize ülkemizin tarihi ve kültürel zenginliklerini tanıtmak adına bölgedeki tarihi ve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kültürel</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faaliyetleri sunarak </a:t>
            </a:r>
            <a:r>
              <a:rPr lang="tr-TR" sz="18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bölgedeki</a:t>
            </a: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turizme katkı sağlarız.</a:t>
            </a:r>
          </a:p>
          <a:p>
            <a:pPr marL="342900" indent="-342900">
              <a:lnSpc>
                <a:spcPct val="100000"/>
              </a:lnSpc>
              <a:spcAft>
                <a:spcPts val="800"/>
              </a:spcAft>
              <a:buSzPts val="1000"/>
              <a:buFont typeface="Symbol" panose="05050102010706020507" pitchFamily="18" charset="2"/>
              <a:buChar char=""/>
              <a:tabLst>
                <a:tab pos="457200" algn="l"/>
              </a:tabLst>
            </a:pPr>
            <a:r>
              <a:rPr lang="tr-TR" sz="1800" dirty="0">
                <a:solidFill>
                  <a:srgbClr val="000000"/>
                </a:solidFill>
                <a:latin typeface="Calibri" panose="020F0502020204030204" pitchFamily="34" charset="0"/>
                <a:ea typeface="Times New Roman" panose="02020603050405020304" pitchFamily="18" charset="0"/>
                <a:cs typeface="Calibri" panose="020F0502020204030204" pitchFamily="34" charset="0"/>
              </a:rPr>
              <a:t>Ürünlerin çevre dostu diye tabir edilen şekilde Geri Dönüşümlü olmasına öncelik verilir.</a:t>
            </a:r>
          </a:p>
          <a:p>
            <a:endParaRPr lang="tr-TR" dirty="0"/>
          </a:p>
        </p:txBody>
      </p:sp>
    </p:spTree>
    <p:extLst>
      <p:ext uri="{BB962C8B-B14F-4D97-AF65-F5344CB8AC3E}">
        <p14:creationId xmlns:p14="http://schemas.microsoft.com/office/powerpoint/2010/main" val="2547490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7D95C4C-5721-BB56-0C09-69049AD3991E}"/>
              </a:ext>
            </a:extLst>
          </p:cNvPr>
          <p:cNvSpPr>
            <a:spLocks noGrp="1"/>
          </p:cNvSpPr>
          <p:nvPr>
            <p:ph type="title"/>
          </p:nvPr>
        </p:nvSpPr>
        <p:spPr>
          <a:xfrm>
            <a:off x="2121145" y="1008992"/>
            <a:ext cx="9088138" cy="2795699"/>
          </a:xfrm>
        </p:spPr>
        <p:txBody>
          <a:bodyPr>
            <a:normAutofit/>
          </a:bodyPr>
          <a:lstStyle/>
          <a:p>
            <a:r>
              <a:rPr lang="tr-TR" sz="3600" b="1" dirty="0">
                <a:solidFill>
                  <a:srgbClr val="FF0000"/>
                </a:solidFill>
                <a:latin typeface="Calibri" panose="020F0502020204030204" pitchFamily="34" charset="0"/>
                <a:cs typeface="Calibri" panose="020F0502020204030204" pitchFamily="34" charset="0"/>
              </a:rPr>
              <a:t>ENERJİ KAYNAKLARININ YÖNETİMİ</a:t>
            </a:r>
            <a:endParaRPr lang="tr-TR" sz="6600" b="1" dirty="0">
              <a:solidFill>
                <a:srgbClr val="FF0000"/>
              </a:solidFill>
            </a:endParaRPr>
          </a:p>
        </p:txBody>
      </p:sp>
    </p:spTree>
    <p:extLst>
      <p:ext uri="{BB962C8B-B14F-4D97-AF65-F5344CB8AC3E}">
        <p14:creationId xmlns:p14="http://schemas.microsoft.com/office/powerpoint/2010/main" val="11776480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448756" y="483780"/>
            <a:ext cx="10225465" cy="1522304"/>
          </a:xfrm>
        </p:spPr>
        <p:txBody>
          <a:bodyPr>
            <a:normAutofit/>
          </a:bodyPr>
          <a:lstStyle/>
          <a:p>
            <a:r>
              <a:rPr lang="tr-TR" sz="4000" b="1" dirty="0">
                <a:solidFill>
                  <a:schemeClr val="tx2">
                    <a:lumMod val="50000"/>
                  </a:schemeClr>
                </a:solidFill>
                <a:latin typeface="Calibri" panose="020F0502020204030204" pitchFamily="34" charset="0"/>
                <a:cs typeface="Calibri" panose="020F0502020204030204" pitchFamily="34" charset="0"/>
              </a:rPr>
              <a:t>ENERJİ YÖNETİMİ</a:t>
            </a:r>
          </a:p>
        </p:txBody>
      </p:sp>
      <p:sp>
        <p:nvSpPr>
          <p:cNvPr id="3" name="Dikdörtgen 2"/>
          <p:cNvSpPr/>
          <p:nvPr/>
        </p:nvSpPr>
        <p:spPr>
          <a:xfrm>
            <a:off x="619555" y="2610719"/>
            <a:ext cx="11572445" cy="2954655"/>
          </a:xfrm>
          <a:prstGeom prst="rect">
            <a:avLst/>
          </a:prstGeom>
        </p:spPr>
        <p:txBody>
          <a:bodyPr wrap="square">
            <a:spAutoFit/>
          </a:bodyPr>
          <a:lstStyle/>
          <a:p>
            <a:pPr marL="285750" indent="-285750">
              <a:buFont typeface="Arial" panose="020B0604020202020204" pitchFamily="34" charset="0"/>
              <a:buChar char="•"/>
            </a:pPr>
            <a:r>
              <a:rPr lang="tr-TR" sz="2400" dirty="0">
                <a:latin typeface="Calibri" panose="020F0502020204030204" pitchFamily="34" charset="0"/>
                <a:cs typeface="Calibri" panose="020F0502020204030204" pitchFamily="34" charset="0"/>
              </a:rPr>
              <a:t>Tesisimizde öncelikle enerji kullanımı ile ilgili değerler günlük olarak takip edilmekte ve sorunlara günlük olarak müdahale edilmektedir. Fazla tüketimin gerçekleştiği bölümler belirlenmekte ve olası tasarruf alanları tespit edilmektedir. </a:t>
            </a:r>
          </a:p>
          <a:p>
            <a:pPr marL="285750" indent="-285750">
              <a:buFont typeface="Arial" panose="020B0604020202020204" pitchFamily="34" charset="0"/>
              <a:buChar char="•"/>
            </a:pPr>
            <a:r>
              <a:rPr lang="tr-TR" sz="2400" dirty="0">
                <a:latin typeface="Calibri" panose="020F0502020204030204" pitchFamily="34" charset="0"/>
                <a:cs typeface="Calibri" panose="020F0502020204030204" pitchFamily="34" charset="0"/>
              </a:rPr>
              <a:t>Düşük tüketimli ekipman ve sistemler tercih edilmektedir. </a:t>
            </a:r>
          </a:p>
          <a:p>
            <a:pPr marL="285750" indent="-285750">
              <a:buFont typeface="Arial" panose="020B0604020202020204" pitchFamily="34" charset="0"/>
              <a:buChar char="•"/>
            </a:pPr>
            <a:r>
              <a:rPr lang="tr-TR" sz="2400" dirty="0">
                <a:latin typeface="Calibri" panose="020F0502020204030204" pitchFamily="34" charset="0"/>
                <a:cs typeface="Calibri" panose="020F0502020204030204" pitchFamily="34" charset="0"/>
              </a:rPr>
              <a:t>Otomasyon yönetimi ve izleme kaynakları kullanılarak uzun vadeli iyileşme sağlanmaktadır.</a:t>
            </a:r>
          </a:p>
          <a:p>
            <a:pPr marL="285750" indent="-285750">
              <a:buFont typeface="Arial" panose="020B0604020202020204" pitchFamily="34" charset="0"/>
              <a:buChar char="•"/>
            </a:pPr>
            <a:r>
              <a:rPr lang="tr-TR" sz="2400" dirty="0">
                <a:latin typeface="Calibri" panose="020F0502020204030204" pitchFamily="34" charset="0"/>
                <a:cs typeface="Calibri" panose="020F0502020204030204" pitchFamily="34" charset="0"/>
              </a:rPr>
              <a:t>Bakım, gözetim ve izleme yoluyla enerji tasarrufları sürekli analiz edilmektedir.</a:t>
            </a:r>
          </a:p>
          <a:p>
            <a:pPr marL="285750" indent="-285750">
              <a:buFont typeface="Arial" panose="020B0604020202020204" pitchFamily="34" charset="0"/>
              <a:buChar char="•"/>
            </a:pPr>
            <a:endParaRPr lang="tr-TR" dirty="0"/>
          </a:p>
        </p:txBody>
      </p:sp>
    </p:spTree>
    <p:extLst>
      <p:ext uri="{BB962C8B-B14F-4D97-AF65-F5344CB8AC3E}">
        <p14:creationId xmlns:p14="http://schemas.microsoft.com/office/powerpoint/2010/main" val="5251423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BF2B854E-756E-4F56-1695-26C0577C18BF}"/>
              </a:ext>
            </a:extLst>
          </p:cNvPr>
          <p:cNvSpPr>
            <a:spLocks noGrp="1"/>
          </p:cNvSpPr>
          <p:nvPr>
            <p:ph type="title"/>
          </p:nvPr>
        </p:nvSpPr>
        <p:spPr>
          <a:xfrm>
            <a:off x="766092" y="1166166"/>
            <a:ext cx="9601200" cy="642700"/>
          </a:xfrm>
          <a:solidFill>
            <a:schemeClr val="bg2"/>
          </a:solidFill>
        </p:spPr>
        <p:txBody>
          <a:bodyPr>
            <a:normAutofit/>
          </a:bodyPr>
          <a:lstStyle/>
          <a:p>
            <a:pPr algn="ctr"/>
            <a:r>
              <a:rPr lang="tr-TR" sz="2800" dirty="0">
                <a:solidFill>
                  <a:schemeClr val="tx2">
                    <a:lumMod val="50000"/>
                  </a:schemeClr>
                </a:solidFill>
              </a:rPr>
              <a:t>          </a:t>
            </a:r>
            <a:r>
              <a:rPr lang="tr-TR" sz="2800" b="1" dirty="0">
                <a:solidFill>
                  <a:schemeClr val="tx2">
                    <a:lumMod val="50000"/>
                  </a:schemeClr>
                </a:solidFill>
                <a:latin typeface="Calibri" panose="020F0502020204030204" pitchFamily="34" charset="0"/>
                <a:cs typeface="Calibri" panose="020F0502020204030204" pitchFamily="34" charset="0"/>
              </a:rPr>
              <a:t>ENERJİ DOSTU ALTYAPIMIZ </a:t>
            </a:r>
          </a:p>
        </p:txBody>
      </p:sp>
      <p:sp>
        <p:nvSpPr>
          <p:cNvPr id="4" name="Metin kutusu 3">
            <a:extLst>
              <a:ext uri="{FF2B5EF4-FFF2-40B4-BE49-F238E27FC236}">
                <a16:creationId xmlns="" xmlns:a16="http://schemas.microsoft.com/office/drawing/2014/main" id="{F7F0D4DD-D4E1-7C0B-AD5C-C9F93ADB8E22}"/>
              </a:ext>
            </a:extLst>
          </p:cNvPr>
          <p:cNvSpPr txBox="1"/>
          <p:nvPr/>
        </p:nvSpPr>
        <p:spPr>
          <a:xfrm>
            <a:off x="457200" y="2356944"/>
            <a:ext cx="10772030" cy="2554545"/>
          </a:xfrm>
          <a:prstGeom prst="rect">
            <a:avLst/>
          </a:prstGeom>
          <a:noFill/>
        </p:spPr>
        <p:txBody>
          <a:bodyPr wrap="square">
            <a:spAutoFit/>
          </a:bodyPr>
          <a:lstStyle/>
          <a:p>
            <a:pPr marL="342900" indent="-342900">
              <a:buFont typeface="Arial" panose="020B0604020202020204" pitchFamily="34" charset="0"/>
              <a:buChar char="•"/>
            </a:pPr>
            <a:r>
              <a:rPr lang="tr-TR" sz="2000" dirty="0">
                <a:latin typeface="Calibri" panose="020F0502020204030204" pitchFamily="34" charset="0"/>
                <a:cs typeface="Calibri" panose="020F0502020204030204" pitchFamily="34" charset="0"/>
              </a:rPr>
              <a:t>Satın aldığımız tüm elektronik ürünlerin enerji tasarruflu olmasını ve tüm çalışanlarımızın enerji tasarrufu konusunda eğitim almasını hedeflemekteyiz. Otelimizde enerji tasarrufu ile ilgili aşağıdaki çalışmalar yapılmakta ve sürekliliği sağlanmaktadır. </a:t>
            </a:r>
          </a:p>
          <a:p>
            <a:pPr marL="342900" indent="-342900">
              <a:buFont typeface="Arial" panose="020B0604020202020204" pitchFamily="34" charset="0"/>
              <a:buChar char="•"/>
            </a:pPr>
            <a:r>
              <a:rPr lang="tr-TR" sz="2000" dirty="0">
                <a:latin typeface="Calibri" panose="020F0502020204030204" pitchFamily="34" charset="0"/>
                <a:cs typeface="Calibri" panose="020F0502020204030204" pitchFamily="34" charset="0"/>
              </a:rPr>
              <a:t>Odalar ve genel mekanlarda enerji tasarrufu sağlayan konfor ısı camları kullanılmıştır. </a:t>
            </a:r>
          </a:p>
          <a:p>
            <a:pPr marL="342900" indent="-342900">
              <a:buFont typeface="Arial" panose="020B0604020202020204" pitchFamily="34" charset="0"/>
              <a:buChar char="•"/>
            </a:pPr>
            <a:r>
              <a:rPr lang="tr-TR" sz="2000" dirty="0">
                <a:latin typeface="Calibri" panose="020F0502020204030204" pitchFamily="34" charset="0"/>
                <a:cs typeface="Calibri" panose="020F0502020204030204" pitchFamily="34" charset="0"/>
              </a:rPr>
              <a:t>Dış mekan aydınlatmalarının büyük bir kısmı </a:t>
            </a:r>
            <a:r>
              <a:rPr lang="tr-TR" sz="2000" dirty="0" err="1">
                <a:latin typeface="Calibri" panose="020F0502020204030204" pitchFamily="34" charset="0"/>
                <a:cs typeface="Calibri" panose="020F0502020204030204" pitchFamily="34" charset="0"/>
              </a:rPr>
              <a:t>timere</a:t>
            </a:r>
            <a:r>
              <a:rPr lang="tr-TR" sz="2000" dirty="0">
                <a:latin typeface="Calibri" panose="020F0502020204030204" pitchFamily="34" charset="0"/>
                <a:cs typeface="Calibri" panose="020F0502020204030204" pitchFamily="34" charset="0"/>
              </a:rPr>
              <a:t> bağlıdır. </a:t>
            </a:r>
          </a:p>
          <a:p>
            <a:pPr marL="342900" indent="-342900">
              <a:buFont typeface="Arial" panose="020B0604020202020204" pitchFamily="34" charset="0"/>
              <a:buChar char="•"/>
            </a:pPr>
            <a:r>
              <a:rPr lang="tr-TR" sz="2000" dirty="0">
                <a:latin typeface="Calibri" panose="020F0502020204030204" pitchFamily="34" charset="0"/>
                <a:cs typeface="Calibri" panose="020F0502020204030204" pitchFamily="34" charset="0"/>
              </a:rPr>
              <a:t>Balkon kapılarında kapı açıldığı zaman klimayı kapatan </a:t>
            </a:r>
            <a:r>
              <a:rPr lang="tr-TR" sz="2000" dirty="0" err="1">
                <a:latin typeface="Calibri" panose="020F0502020204030204" pitchFamily="34" charset="0"/>
                <a:cs typeface="Calibri" panose="020F0502020204030204" pitchFamily="34" charset="0"/>
              </a:rPr>
              <a:t>switch</a:t>
            </a:r>
            <a:r>
              <a:rPr lang="tr-TR" sz="2000" dirty="0">
                <a:latin typeface="Calibri" panose="020F0502020204030204" pitchFamily="34" charset="0"/>
                <a:cs typeface="Calibri" panose="020F0502020204030204" pitchFamily="34" charset="0"/>
              </a:rPr>
              <a:t> bulunmaktadır. </a:t>
            </a:r>
          </a:p>
          <a:p>
            <a:pPr marL="342900" indent="-342900">
              <a:buFont typeface="Arial" panose="020B0604020202020204" pitchFamily="34" charset="0"/>
              <a:buChar char="•"/>
            </a:pPr>
            <a:r>
              <a:rPr lang="tr-TR" sz="2000" dirty="0">
                <a:latin typeface="Calibri" panose="020F0502020204030204" pitchFamily="34" charset="0"/>
                <a:cs typeface="Calibri" panose="020F0502020204030204" pitchFamily="34" charset="0"/>
              </a:rPr>
              <a:t>Otel genelinde aydınlatmaların %90’ı led aydınlatmadır. Tasarruflu aydınlatmalar ve A sınıfı enerjili ampuller kullanılmaktadır.</a:t>
            </a:r>
          </a:p>
        </p:txBody>
      </p:sp>
    </p:spTree>
    <p:extLst>
      <p:ext uri="{BB962C8B-B14F-4D97-AF65-F5344CB8AC3E}">
        <p14:creationId xmlns:p14="http://schemas.microsoft.com/office/powerpoint/2010/main" val="2680600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BF2B854E-756E-4F56-1695-26C0577C18BF}"/>
              </a:ext>
            </a:extLst>
          </p:cNvPr>
          <p:cNvSpPr>
            <a:spLocks noGrp="1"/>
          </p:cNvSpPr>
          <p:nvPr>
            <p:ph type="title"/>
          </p:nvPr>
        </p:nvSpPr>
        <p:spPr>
          <a:xfrm>
            <a:off x="758997" y="1272664"/>
            <a:ext cx="9601200" cy="642700"/>
          </a:xfrm>
          <a:solidFill>
            <a:schemeClr val="bg2"/>
          </a:solidFill>
        </p:spPr>
        <p:txBody>
          <a:bodyPr>
            <a:normAutofit fontScale="90000"/>
          </a:bodyPr>
          <a:lstStyle/>
          <a:p>
            <a:r>
              <a:rPr lang="tr-TR" dirty="0">
                <a:solidFill>
                  <a:schemeClr val="tx2">
                    <a:lumMod val="50000"/>
                  </a:schemeClr>
                </a:solidFill>
              </a:rPr>
              <a:t>          </a:t>
            </a:r>
            <a:r>
              <a:rPr lang="tr-TR" sz="3100" b="1" dirty="0">
                <a:solidFill>
                  <a:schemeClr val="tx2">
                    <a:lumMod val="50000"/>
                  </a:schemeClr>
                </a:solidFill>
                <a:latin typeface="Calibri" panose="020F0502020204030204" pitchFamily="34" charset="0"/>
                <a:cs typeface="Calibri" panose="020F0502020204030204" pitchFamily="34" charset="0"/>
              </a:rPr>
              <a:t>ENERJİ DOSTU ALTYAPIMIZ </a:t>
            </a:r>
          </a:p>
        </p:txBody>
      </p:sp>
      <p:sp>
        <p:nvSpPr>
          <p:cNvPr id="4" name="Metin kutusu 3">
            <a:extLst>
              <a:ext uri="{FF2B5EF4-FFF2-40B4-BE49-F238E27FC236}">
                <a16:creationId xmlns="" xmlns:a16="http://schemas.microsoft.com/office/drawing/2014/main" id="{F7F0D4DD-D4E1-7C0B-AD5C-C9F93ADB8E22}"/>
              </a:ext>
            </a:extLst>
          </p:cNvPr>
          <p:cNvSpPr txBox="1"/>
          <p:nvPr/>
        </p:nvSpPr>
        <p:spPr>
          <a:xfrm>
            <a:off x="362608" y="2404240"/>
            <a:ext cx="10772030" cy="2431435"/>
          </a:xfrm>
          <a:prstGeom prst="rect">
            <a:avLst/>
          </a:prstGeom>
          <a:noFill/>
        </p:spPr>
        <p:txBody>
          <a:bodyPr wrap="square">
            <a:spAutoFit/>
          </a:bodyPr>
          <a:lstStyle/>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Otel geneli bina çevre aydınlatma, ısıtma ve soğutma sistemleri otomasyondan kumanda edilerek kontrolleri sağlanmaktadır. Tesis genel mekanlarında ayrı ayrı bölümler ısıtma ve soğutma termostat kontrollüdür.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Tesis içerisinde birçok alan gün ışığından faydalanarak enerji tüketimini azaltacak şekilde tasarlanmıştır.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Genel mekan </a:t>
            </a:r>
            <a:r>
              <a:rPr lang="tr-TR" sz="1600" dirty="0" err="1">
                <a:latin typeface="Calibri" panose="020F0502020204030204" pitchFamily="34" charset="0"/>
                <a:cs typeface="Calibri" panose="020F0502020204030204" pitchFamily="34" charset="0"/>
              </a:rPr>
              <a:t>WC’ler</a:t>
            </a:r>
            <a:r>
              <a:rPr lang="tr-TR" sz="1600" dirty="0">
                <a:latin typeface="Calibri" panose="020F0502020204030204" pitchFamily="34" charset="0"/>
                <a:cs typeface="Calibri" panose="020F0502020204030204" pitchFamily="34" charset="0"/>
              </a:rPr>
              <a:t> ve koridorda sensörlü ve </a:t>
            </a:r>
            <a:r>
              <a:rPr lang="tr-TR" sz="1600" dirty="0" err="1">
                <a:latin typeface="Calibri" panose="020F0502020204030204" pitchFamily="34" charset="0"/>
                <a:cs typeface="Calibri" panose="020F0502020204030204" pitchFamily="34" charset="0"/>
              </a:rPr>
              <a:t>led</a:t>
            </a:r>
            <a:r>
              <a:rPr lang="tr-TR" sz="1600" dirty="0">
                <a:latin typeface="Calibri" panose="020F0502020204030204" pitchFamily="34" charset="0"/>
                <a:cs typeface="Calibri" panose="020F0502020204030204" pitchFamily="34" charset="0"/>
              </a:rPr>
              <a:t> aydınlatmalar kullanılmaktadır. </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Frekans kontrollü </a:t>
            </a:r>
            <a:r>
              <a:rPr lang="tr-TR" sz="1600" dirty="0" err="1">
                <a:latin typeface="Calibri" panose="020F0502020204030204" pitchFamily="34" charset="0"/>
                <a:cs typeface="Calibri" panose="020F0502020204030204" pitchFamily="34" charset="0"/>
              </a:rPr>
              <a:t>hidrafor</a:t>
            </a:r>
            <a:r>
              <a:rPr lang="tr-TR" sz="1600" dirty="0">
                <a:latin typeface="Calibri" panose="020F0502020204030204" pitchFamily="34" charset="0"/>
                <a:cs typeface="Calibri" panose="020F0502020204030204" pitchFamily="34" charset="0"/>
              </a:rPr>
              <a:t> ve klima santralleri bulunmaktadır.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Havalandırma sistemleri, ısı geri </a:t>
            </a:r>
            <a:r>
              <a:rPr lang="tr-TR" sz="1600" dirty="0" err="1">
                <a:latin typeface="Calibri" panose="020F0502020204030204" pitchFamily="34" charset="0"/>
                <a:cs typeface="Calibri" panose="020F0502020204030204" pitchFamily="34" charset="0"/>
              </a:rPr>
              <a:t>kazanımlı</a:t>
            </a:r>
            <a:r>
              <a:rPr lang="tr-TR" sz="1600" dirty="0">
                <a:latin typeface="Calibri" panose="020F0502020204030204" pitchFamily="34" charset="0"/>
                <a:cs typeface="Calibri" panose="020F0502020204030204" pitchFamily="34" charset="0"/>
              </a:rPr>
              <a:t> ve </a:t>
            </a:r>
            <a:r>
              <a:rPr lang="tr-TR" sz="1600" dirty="0" err="1">
                <a:latin typeface="Calibri" panose="020F0502020204030204" pitchFamily="34" charset="0"/>
                <a:cs typeface="Calibri" panose="020F0502020204030204" pitchFamily="34" charset="0"/>
              </a:rPr>
              <a:t>inverterli</a:t>
            </a:r>
            <a:r>
              <a:rPr lang="tr-TR" sz="1600" dirty="0">
                <a:latin typeface="Calibri" panose="020F0502020204030204" pitchFamily="34" charset="0"/>
                <a:cs typeface="Calibri" panose="020F0502020204030204" pitchFamily="34" charset="0"/>
              </a:rPr>
              <a:t> olarak tasarlanmıştır. Bu sayede enerjiden tasarruf edilmektedir.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Odalarımızda enerji tasarruflu </a:t>
            </a:r>
            <a:r>
              <a:rPr lang="tr-TR" sz="1600" dirty="0" err="1">
                <a:latin typeface="Calibri" panose="020F0502020204030204" pitchFamily="34" charset="0"/>
                <a:cs typeface="Calibri" panose="020F0502020204030204" pitchFamily="34" charset="0"/>
              </a:rPr>
              <a:t>led</a:t>
            </a:r>
            <a:r>
              <a:rPr lang="tr-TR" sz="1600" dirty="0">
                <a:latin typeface="Calibri" panose="020F0502020204030204" pitchFamily="34" charset="0"/>
                <a:cs typeface="Calibri" panose="020F0502020204030204" pitchFamily="34" charset="0"/>
              </a:rPr>
              <a:t> televizyonlar bulunmaktadır.</a:t>
            </a:r>
          </a:p>
          <a:p>
            <a:endParaRPr lang="tr-TR" sz="2000" dirty="0"/>
          </a:p>
          <a:p>
            <a:endParaRPr lang="tr-TR" sz="2000" dirty="0"/>
          </a:p>
        </p:txBody>
      </p:sp>
    </p:spTree>
    <p:extLst>
      <p:ext uri="{BB962C8B-B14F-4D97-AF65-F5344CB8AC3E}">
        <p14:creationId xmlns:p14="http://schemas.microsoft.com/office/powerpoint/2010/main" val="29111474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BF2B854E-756E-4F56-1695-26C0577C18BF}"/>
              </a:ext>
            </a:extLst>
          </p:cNvPr>
          <p:cNvSpPr>
            <a:spLocks noGrp="1"/>
          </p:cNvSpPr>
          <p:nvPr>
            <p:ph type="title"/>
          </p:nvPr>
        </p:nvSpPr>
        <p:spPr>
          <a:xfrm>
            <a:off x="393992" y="1009154"/>
            <a:ext cx="9601200" cy="642700"/>
          </a:xfrm>
          <a:solidFill>
            <a:schemeClr val="bg2"/>
          </a:solidFill>
        </p:spPr>
        <p:txBody>
          <a:bodyPr>
            <a:normAutofit fontScale="90000"/>
          </a:bodyPr>
          <a:lstStyle/>
          <a:p>
            <a:r>
              <a:rPr lang="tr-TR" b="1" dirty="0">
                <a:solidFill>
                  <a:schemeClr val="tx2">
                    <a:lumMod val="50000"/>
                  </a:schemeClr>
                </a:solidFill>
              </a:rPr>
              <a:t>          </a:t>
            </a:r>
            <a:r>
              <a:rPr lang="tr-TR" sz="3100" b="1" dirty="0">
                <a:solidFill>
                  <a:schemeClr val="tx2">
                    <a:lumMod val="50000"/>
                  </a:schemeClr>
                </a:solidFill>
                <a:latin typeface="Calibri" panose="020F0502020204030204" pitchFamily="34" charset="0"/>
                <a:cs typeface="Calibri" panose="020F0502020204030204" pitchFamily="34" charset="0"/>
              </a:rPr>
              <a:t>ENERJİ DOSTU ALTYAPIMIZ </a:t>
            </a:r>
          </a:p>
        </p:txBody>
      </p:sp>
      <p:sp>
        <p:nvSpPr>
          <p:cNvPr id="4" name="Metin kutusu 3">
            <a:extLst>
              <a:ext uri="{FF2B5EF4-FFF2-40B4-BE49-F238E27FC236}">
                <a16:creationId xmlns="" xmlns:a16="http://schemas.microsoft.com/office/drawing/2014/main" id="{F7F0D4DD-D4E1-7C0B-AD5C-C9F93ADB8E22}"/>
              </a:ext>
            </a:extLst>
          </p:cNvPr>
          <p:cNvSpPr txBox="1"/>
          <p:nvPr/>
        </p:nvSpPr>
        <p:spPr>
          <a:xfrm>
            <a:off x="574989" y="1919904"/>
            <a:ext cx="10444463" cy="3046988"/>
          </a:xfrm>
          <a:prstGeom prst="rect">
            <a:avLst/>
          </a:prstGeom>
          <a:noFill/>
        </p:spPr>
        <p:txBody>
          <a:bodyPr wrap="square">
            <a:spAutoFit/>
          </a:bodyPr>
          <a:lstStyle/>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Misafir odalarında </a:t>
            </a:r>
            <a:r>
              <a:rPr lang="tr-TR" sz="1600" dirty="0" err="1">
                <a:latin typeface="Calibri" panose="020F0502020204030204" pitchFamily="34" charset="0"/>
                <a:cs typeface="Calibri" panose="020F0502020204030204" pitchFamily="34" charset="0"/>
              </a:rPr>
              <a:t>Energy</a:t>
            </a:r>
            <a:r>
              <a:rPr lang="tr-TR" sz="1600" dirty="0">
                <a:latin typeface="Calibri" panose="020F0502020204030204" pitchFamily="34" charset="0"/>
                <a:cs typeface="Calibri" panose="020F0502020204030204" pitchFamily="34" charset="0"/>
              </a:rPr>
              <a:t> </a:t>
            </a:r>
            <a:r>
              <a:rPr lang="tr-TR" sz="1600" dirty="0" err="1">
                <a:latin typeface="Calibri" panose="020F0502020204030204" pitchFamily="34" charset="0"/>
                <a:cs typeface="Calibri" panose="020F0502020204030204" pitchFamily="34" charset="0"/>
              </a:rPr>
              <a:t>Saver</a:t>
            </a:r>
            <a:r>
              <a:rPr lang="tr-TR" sz="1600" dirty="0">
                <a:latin typeface="Calibri" panose="020F0502020204030204" pitchFamily="34" charset="0"/>
                <a:cs typeface="Calibri" panose="020F0502020204030204" pitchFamily="34" charset="0"/>
              </a:rPr>
              <a:t> sistemi mevcuttur. (Misafirlerin oda kartlarını yanına alıp, odadan ayrılmasının ardından, odanın enerjisi tamamen kapanmaktadır.)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Tüm elektrikli cihazların belirli aralıklara bakım ve kontrolleri  yapılarak oluşabilecek enerji kayıpları minimize edilmektedir.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Mümkün olan noktalarda fotoselli kendiliğinden açılır – kapanır kapılar kullanılmakta ve ısıtma / soğutma kaybı ile gerçekleşecek olan enerji tüketimi azaltılmaktadır.</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Isıtma ve soğutma cihazlarının yerleşimi enerji verimliliğini azaltmayacak şekilde planlanmaktadır. </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Talep etmeyen misafirlerimizin odalarındaki </a:t>
            </a:r>
            <a:r>
              <a:rPr lang="tr-TR" sz="1600" dirty="0" err="1">
                <a:latin typeface="Calibri" panose="020F0502020204030204" pitchFamily="34" charset="0"/>
                <a:cs typeface="Calibri" panose="020F0502020204030204" pitchFamily="34" charset="0"/>
              </a:rPr>
              <a:t>linen</a:t>
            </a:r>
            <a:r>
              <a:rPr lang="tr-TR" sz="1600" dirty="0">
                <a:latin typeface="Calibri" panose="020F0502020204030204" pitchFamily="34" charset="0"/>
                <a:cs typeface="Calibri" panose="020F0502020204030204" pitchFamily="34" charset="0"/>
              </a:rPr>
              <a:t> malzemeleri gün aşırı değiştirerek yıkama / kurutma / transfer kaynaklı elektrik tüketimini düşürmekteyiz.  </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Tesisimizde yenilebilir enerji kaynağı olarak Güneş Enerjisi kullanılmaktadır. Böylece su ısıtma işlemi doğal yollarla sağlanmaktadır. </a:t>
            </a:r>
          </a:p>
          <a:p>
            <a:pPr marL="342900" indent="-342900">
              <a:buFont typeface="Arial" panose="020B0604020202020204" pitchFamily="34" charset="0"/>
              <a:buChar char="•"/>
            </a:pPr>
            <a:r>
              <a:rPr lang="tr-TR" sz="1600" dirty="0">
                <a:latin typeface="Calibri" panose="020F0502020204030204" pitchFamily="34" charset="0"/>
                <a:cs typeface="Calibri" panose="020F0502020204030204" pitchFamily="34" charset="0"/>
              </a:rPr>
              <a:t>Lunapark günde 3 saat çalıştırılarak harcanan enerji kontrol altına alınmaya çalışılmaktadır.</a:t>
            </a:r>
          </a:p>
        </p:txBody>
      </p:sp>
    </p:spTree>
    <p:extLst>
      <p:ext uri="{BB962C8B-B14F-4D97-AF65-F5344CB8AC3E}">
        <p14:creationId xmlns:p14="http://schemas.microsoft.com/office/powerpoint/2010/main" val="35208454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417E838-5081-EB3A-D533-8A2CDD27A2EA}"/>
              </a:ext>
            </a:extLst>
          </p:cNvPr>
          <p:cNvSpPr>
            <a:spLocks noGrp="1"/>
          </p:cNvSpPr>
          <p:nvPr>
            <p:ph type="title"/>
          </p:nvPr>
        </p:nvSpPr>
        <p:spPr>
          <a:xfrm>
            <a:off x="3502056" y="349790"/>
            <a:ext cx="4882896" cy="699516"/>
          </a:xfrm>
        </p:spPr>
        <p:txBody>
          <a:bodyPr>
            <a:normAutofit/>
          </a:bodyPr>
          <a:lstStyle/>
          <a:p>
            <a:r>
              <a:rPr lang="tr-TR" sz="2800" b="1" dirty="0">
                <a:solidFill>
                  <a:schemeClr val="tx2">
                    <a:lumMod val="50000"/>
                  </a:schemeClr>
                </a:solidFill>
                <a:latin typeface="Calibri" panose="020F0502020204030204" pitchFamily="34" charset="0"/>
                <a:cs typeface="Calibri" panose="020F0502020204030204" pitchFamily="34" charset="0"/>
              </a:rPr>
              <a:t>GÜNEŞ PANELLERİ</a:t>
            </a:r>
          </a:p>
        </p:txBody>
      </p:sp>
      <p:sp>
        <p:nvSpPr>
          <p:cNvPr id="3" name="Dikdörtgen 2"/>
          <p:cNvSpPr/>
          <p:nvPr/>
        </p:nvSpPr>
        <p:spPr>
          <a:xfrm>
            <a:off x="4530284" y="3119400"/>
            <a:ext cx="6290441" cy="830997"/>
          </a:xfrm>
          <a:prstGeom prst="rect">
            <a:avLst/>
          </a:prstGeom>
        </p:spPr>
        <p:txBody>
          <a:bodyPr wrap="square">
            <a:spAutoFit/>
          </a:bodyPr>
          <a:lstStyle/>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Su ısıtmada kullanılan 452 adet güneş paneli bulunmaktadır. </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Güneş panelleri maksimum verim için düzenli kontrol edilmektedir. </a:t>
            </a:r>
          </a:p>
          <a:p>
            <a:endParaRPr lang="tr-TR" sz="1600" dirty="0">
              <a:latin typeface="Calibri" panose="020F0502020204030204" pitchFamily="34" charset="0"/>
              <a:cs typeface="Calibri" panose="020F0502020204030204" pitchFamily="34" charset="0"/>
            </a:endParaRPr>
          </a:p>
        </p:txBody>
      </p:sp>
      <p:pic>
        <p:nvPicPr>
          <p:cNvPr id="4" name="Resim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0289" y="1372498"/>
            <a:ext cx="2794932" cy="4971186"/>
          </a:xfrm>
          <a:prstGeom prst="rect">
            <a:avLst/>
          </a:prstGeom>
        </p:spPr>
      </p:pic>
    </p:spTree>
    <p:extLst>
      <p:ext uri="{BB962C8B-B14F-4D97-AF65-F5344CB8AC3E}">
        <p14:creationId xmlns:p14="http://schemas.microsoft.com/office/powerpoint/2010/main" val="26378725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C17F726-F8F4-3910-93FA-B188BDDCF596}"/>
              </a:ext>
            </a:extLst>
          </p:cNvPr>
          <p:cNvSpPr>
            <a:spLocks noGrp="1"/>
          </p:cNvSpPr>
          <p:nvPr>
            <p:ph type="title"/>
          </p:nvPr>
        </p:nvSpPr>
        <p:spPr>
          <a:xfrm>
            <a:off x="3929906" y="-101251"/>
            <a:ext cx="6872438" cy="793934"/>
          </a:xfrm>
        </p:spPr>
        <p:txBody>
          <a:bodyPr>
            <a:normAutofit/>
          </a:bodyPr>
          <a:lstStyle/>
          <a:p>
            <a:r>
              <a:rPr lang="tr-TR" sz="2800" b="1" dirty="0">
                <a:solidFill>
                  <a:srgbClr val="002060"/>
                </a:solidFill>
                <a:latin typeface="Calibri" panose="020F0502020204030204" pitchFamily="34" charset="0"/>
                <a:cs typeface="Calibri" panose="020F0502020204030204" pitchFamily="34" charset="0"/>
              </a:rPr>
              <a:t>ELEKTRİK TÜKETİMİ</a:t>
            </a:r>
          </a:p>
        </p:txBody>
      </p:sp>
      <p:sp>
        <p:nvSpPr>
          <p:cNvPr id="5" name="Metin kutusu 4">
            <a:extLst>
              <a:ext uri="{FF2B5EF4-FFF2-40B4-BE49-F238E27FC236}">
                <a16:creationId xmlns="" xmlns:a16="http://schemas.microsoft.com/office/drawing/2014/main" id="{7BB779F8-855A-8811-7AE4-61344C5D2BD6}"/>
              </a:ext>
            </a:extLst>
          </p:cNvPr>
          <p:cNvSpPr txBox="1"/>
          <p:nvPr/>
        </p:nvSpPr>
        <p:spPr>
          <a:xfrm>
            <a:off x="521797" y="5992761"/>
            <a:ext cx="10757987" cy="830997"/>
          </a:xfrm>
          <a:prstGeom prst="rect">
            <a:avLst/>
          </a:prstGeom>
          <a:noFill/>
        </p:spPr>
        <p:txBody>
          <a:bodyPr wrap="square" rtlCol="0">
            <a:spAutoFit/>
          </a:bodyPr>
          <a:lstStyle/>
          <a:p>
            <a:pPr algn="l" rtl="0" fontAlgn="base"/>
            <a:r>
              <a:rPr lang="tr-TR" sz="1400" b="1" dirty="0">
                <a:cs typeface="Calibri" panose="020F0502020204030204" pitchFamily="34" charset="0"/>
              </a:rPr>
              <a:t> </a:t>
            </a:r>
            <a:r>
              <a:rPr lang="tr-TR" sz="1400" b="1" dirty="0" smtClean="0">
                <a:cs typeface="Calibri" panose="020F0502020204030204" pitchFamily="34" charset="0"/>
              </a:rPr>
              <a:t>  </a:t>
            </a:r>
            <a:r>
              <a:rPr lang="tr-TR" sz="1400" b="1" i="0" dirty="0" smtClean="0">
                <a:solidFill>
                  <a:srgbClr val="000000"/>
                </a:solidFill>
                <a:effectLst/>
              </a:rPr>
              <a:t>2023 </a:t>
            </a:r>
            <a:r>
              <a:rPr lang="tr-TR" sz="1400" b="1" i="0" dirty="0">
                <a:solidFill>
                  <a:srgbClr val="000000"/>
                </a:solidFill>
                <a:effectLst/>
              </a:rPr>
              <a:t>yılı kişi başına düşen elektrik tüketimi 2022 </a:t>
            </a:r>
            <a:r>
              <a:rPr lang="tr-TR" sz="1400" b="1" dirty="0">
                <a:solidFill>
                  <a:srgbClr val="000000"/>
                </a:solidFill>
              </a:rPr>
              <a:t>elektrik</a:t>
            </a:r>
            <a:r>
              <a:rPr lang="tr-TR" sz="1400" b="1" i="0" dirty="0">
                <a:solidFill>
                  <a:srgbClr val="000000"/>
                </a:solidFill>
                <a:effectLst/>
              </a:rPr>
              <a:t> tüketiminden daha fazladır.</a:t>
            </a:r>
            <a:r>
              <a:rPr lang="tr-TR" sz="1400" b="1" i="0" dirty="0">
                <a:solidFill>
                  <a:srgbClr val="242424"/>
                </a:solidFill>
                <a:effectLst/>
              </a:rPr>
              <a:t/>
            </a:r>
            <a:br>
              <a:rPr lang="tr-TR" sz="1400" b="1" i="0" dirty="0">
                <a:solidFill>
                  <a:srgbClr val="242424"/>
                </a:solidFill>
                <a:effectLst/>
              </a:rPr>
            </a:br>
            <a:r>
              <a:rPr lang="tr-TR" sz="1400" b="1" dirty="0">
                <a:cs typeface="Calibri" panose="020F0502020204030204" pitchFamily="34" charset="0"/>
              </a:rPr>
              <a:t>   2024 yılı kişi başına düşen elektrik tüketiminin 2023 elektrik tüketiminden daha az olması hedeflenmektedir.</a:t>
            </a:r>
          </a:p>
          <a:p>
            <a:endParaRPr lang="tr-TR" dirty="0"/>
          </a:p>
        </p:txBody>
      </p:sp>
      <p:graphicFrame>
        <p:nvGraphicFramePr>
          <p:cNvPr id="3" name="Grafik 2">
            <a:extLst>
              <a:ext uri="{FF2B5EF4-FFF2-40B4-BE49-F238E27FC236}">
                <a16:creationId xmlns="" xmlns:a16="http://schemas.microsoft.com/office/drawing/2014/main" id="{00000000-0008-0000-0000-000003000000}"/>
              </a:ext>
            </a:extLst>
          </p:cNvPr>
          <p:cNvGraphicFramePr>
            <a:graphicFrameLocks/>
          </p:cNvGraphicFramePr>
          <p:nvPr>
            <p:extLst>
              <p:ext uri="{D42A27DB-BD31-4B8C-83A1-F6EECF244321}">
                <p14:modId xmlns:p14="http://schemas.microsoft.com/office/powerpoint/2010/main" val="1631137945"/>
              </p:ext>
            </p:extLst>
          </p:nvPr>
        </p:nvGraphicFramePr>
        <p:xfrm>
          <a:off x="0" y="692683"/>
          <a:ext cx="5770593" cy="299252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 name="Grafik 3">
            <a:extLst>
              <a:ext uri="{FF2B5EF4-FFF2-40B4-BE49-F238E27FC236}">
                <a16:creationId xmlns="" xmlns:a16="http://schemas.microsoft.com/office/drawing/2014/main" id="{00000000-0008-0000-0000-000003000000}"/>
              </a:ext>
            </a:extLst>
          </p:cNvPr>
          <p:cNvGraphicFramePr>
            <a:graphicFrameLocks/>
          </p:cNvGraphicFramePr>
          <p:nvPr>
            <p:extLst>
              <p:ext uri="{D42A27DB-BD31-4B8C-83A1-F6EECF244321}">
                <p14:modId xmlns:p14="http://schemas.microsoft.com/office/powerpoint/2010/main" val="3308655274"/>
              </p:ext>
            </p:extLst>
          </p:nvPr>
        </p:nvGraphicFramePr>
        <p:xfrm>
          <a:off x="157114" y="563893"/>
          <a:ext cx="5480116" cy="27803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Grafik 5">
            <a:extLst>
              <a:ext uri="{FF2B5EF4-FFF2-40B4-BE49-F238E27FC236}">
                <a16:creationId xmlns="" xmlns:a16="http://schemas.microsoft.com/office/drawing/2014/main" id="{00000000-0008-0000-0100-000003000000}"/>
              </a:ext>
            </a:extLst>
          </p:cNvPr>
          <p:cNvGraphicFramePr>
            <a:graphicFrameLocks/>
          </p:cNvGraphicFramePr>
          <p:nvPr>
            <p:extLst>
              <p:ext uri="{D42A27DB-BD31-4B8C-83A1-F6EECF244321}">
                <p14:modId xmlns:p14="http://schemas.microsoft.com/office/powerpoint/2010/main" val="556191409"/>
              </p:ext>
            </p:extLst>
          </p:nvPr>
        </p:nvGraphicFramePr>
        <p:xfrm>
          <a:off x="5804373" y="665353"/>
          <a:ext cx="4997971" cy="267892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2">
            <a:extLst>
              <a:ext uri="{FF2B5EF4-FFF2-40B4-BE49-F238E27FC236}">
                <a16:creationId xmlns="" xmlns:a16="http://schemas.microsoft.com/office/drawing/2014/main" id="{00000000-0008-0000-0200-000002000000}"/>
              </a:ext>
            </a:extLst>
          </p:cNvPr>
          <p:cNvGraphicFramePr>
            <a:graphicFrameLocks/>
          </p:cNvGraphicFramePr>
          <p:nvPr>
            <p:extLst>
              <p:ext uri="{D42A27DB-BD31-4B8C-83A1-F6EECF244321}">
                <p14:modId xmlns:p14="http://schemas.microsoft.com/office/powerpoint/2010/main" val="1946369469"/>
              </p:ext>
            </p:extLst>
          </p:nvPr>
        </p:nvGraphicFramePr>
        <p:xfrm>
          <a:off x="999240" y="3457803"/>
          <a:ext cx="9803103" cy="226691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9433453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C965D6B-BE0B-93F5-C814-E0D63F6DA439}"/>
              </a:ext>
            </a:extLst>
          </p:cNvPr>
          <p:cNvSpPr>
            <a:spLocks noGrp="1"/>
          </p:cNvSpPr>
          <p:nvPr>
            <p:ph type="title"/>
          </p:nvPr>
        </p:nvSpPr>
        <p:spPr>
          <a:xfrm>
            <a:off x="3714161" y="0"/>
            <a:ext cx="6270197" cy="534924"/>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DOĞALGAZ TÜKETİMİ</a:t>
            </a:r>
          </a:p>
        </p:txBody>
      </p:sp>
      <p:sp>
        <p:nvSpPr>
          <p:cNvPr id="5" name="Metin kutusu 4">
            <a:extLst>
              <a:ext uri="{FF2B5EF4-FFF2-40B4-BE49-F238E27FC236}">
                <a16:creationId xmlns="" xmlns:a16="http://schemas.microsoft.com/office/drawing/2014/main" id="{A1FAA505-BBE2-89AA-A401-0AA772861D7F}"/>
              </a:ext>
            </a:extLst>
          </p:cNvPr>
          <p:cNvSpPr txBox="1"/>
          <p:nvPr/>
        </p:nvSpPr>
        <p:spPr>
          <a:xfrm>
            <a:off x="1006239" y="6131149"/>
            <a:ext cx="9208008" cy="523220"/>
          </a:xfrm>
          <a:prstGeom prst="rect">
            <a:avLst/>
          </a:prstGeom>
          <a:noFill/>
        </p:spPr>
        <p:txBody>
          <a:bodyPr wrap="square" rtlCol="0">
            <a:spAutoFit/>
          </a:bodyPr>
          <a:lstStyle/>
          <a:p>
            <a:r>
              <a:rPr lang="tr-TR" sz="1400" b="1" i="0" dirty="0">
                <a:solidFill>
                  <a:srgbClr val="000000"/>
                </a:solidFill>
                <a:effectLst/>
              </a:rPr>
              <a:t>2023 yılı kişi başına düşen </a:t>
            </a:r>
            <a:r>
              <a:rPr lang="tr-TR" sz="1400" b="1" dirty="0">
                <a:solidFill>
                  <a:srgbClr val="000000"/>
                </a:solidFill>
              </a:rPr>
              <a:t>doğalgaz </a:t>
            </a:r>
            <a:r>
              <a:rPr lang="tr-TR" sz="1400" b="1" i="0" dirty="0">
                <a:solidFill>
                  <a:srgbClr val="000000"/>
                </a:solidFill>
                <a:effectLst/>
              </a:rPr>
              <a:t>tüketimi 2022 doğalgaz tüketiminden daha fazladır</a:t>
            </a:r>
            <a:r>
              <a:rPr lang="tr-TR" sz="1400" b="1" i="0" dirty="0" smtClean="0">
                <a:solidFill>
                  <a:srgbClr val="000000"/>
                </a:solidFill>
                <a:effectLst/>
              </a:rPr>
              <a:t>. </a:t>
            </a:r>
          </a:p>
          <a:p>
            <a:r>
              <a:rPr lang="tr-TR" sz="1400" b="1" dirty="0" smtClean="0">
                <a:cs typeface="Calibri" panose="020F0502020204030204" pitchFamily="34" charset="0"/>
              </a:rPr>
              <a:t>2024 </a:t>
            </a:r>
            <a:r>
              <a:rPr lang="tr-TR" sz="1400" b="1" dirty="0">
                <a:cs typeface="Calibri" panose="020F0502020204030204" pitchFamily="34" charset="0"/>
              </a:rPr>
              <a:t>yılı kişi başına düşen doğalgaz tüketiminin 2023 yılı doğalgaz tüketiminden daha az olması hedeflenmektedir.</a:t>
            </a:r>
          </a:p>
        </p:txBody>
      </p:sp>
      <p:graphicFrame>
        <p:nvGraphicFramePr>
          <p:cNvPr id="6" name="Grafik 5">
            <a:extLst>
              <a:ext uri="{FF2B5EF4-FFF2-40B4-BE49-F238E27FC236}">
                <a16:creationId xmlns="" xmlns:a16="http://schemas.microsoft.com/office/drawing/2014/main" id="{00000000-0008-0000-0000-000002000000}"/>
              </a:ext>
            </a:extLst>
          </p:cNvPr>
          <p:cNvGraphicFramePr>
            <a:graphicFrameLocks/>
          </p:cNvGraphicFramePr>
          <p:nvPr>
            <p:extLst>
              <p:ext uri="{D42A27DB-BD31-4B8C-83A1-F6EECF244321}">
                <p14:modId xmlns:p14="http://schemas.microsoft.com/office/powerpoint/2010/main" val="2310307437"/>
              </p:ext>
            </p:extLst>
          </p:nvPr>
        </p:nvGraphicFramePr>
        <p:xfrm>
          <a:off x="179109" y="534924"/>
          <a:ext cx="5988014" cy="298894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Grafik 7">
            <a:extLst>
              <a:ext uri="{FF2B5EF4-FFF2-40B4-BE49-F238E27FC236}">
                <a16:creationId xmlns="" xmlns:a16="http://schemas.microsoft.com/office/drawing/2014/main" id="{00000000-0008-0000-0100-000002000000}"/>
              </a:ext>
            </a:extLst>
          </p:cNvPr>
          <p:cNvGraphicFramePr>
            <a:graphicFrameLocks/>
          </p:cNvGraphicFramePr>
          <p:nvPr>
            <p:extLst>
              <p:ext uri="{D42A27DB-BD31-4B8C-83A1-F6EECF244321}">
                <p14:modId xmlns:p14="http://schemas.microsoft.com/office/powerpoint/2010/main" val="1103336467"/>
              </p:ext>
            </p:extLst>
          </p:nvPr>
        </p:nvGraphicFramePr>
        <p:xfrm>
          <a:off x="5893047" y="624201"/>
          <a:ext cx="6119844" cy="298894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a:extLst>
              <a:ext uri="{FF2B5EF4-FFF2-40B4-BE49-F238E27FC236}">
                <a16:creationId xmlns="" xmlns:a16="http://schemas.microsoft.com/office/drawing/2014/main" id="{00000000-0008-0000-0200-000003000000}"/>
              </a:ext>
            </a:extLst>
          </p:cNvPr>
          <p:cNvGraphicFramePr>
            <a:graphicFrameLocks/>
          </p:cNvGraphicFramePr>
          <p:nvPr>
            <p:extLst>
              <p:ext uri="{D42A27DB-BD31-4B8C-83A1-F6EECF244321}">
                <p14:modId xmlns:p14="http://schemas.microsoft.com/office/powerpoint/2010/main" val="49576489"/>
              </p:ext>
            </p:extLst>
          </p:nvPr>
        </p:nvGraphicFramePr>
        <p:xfrm>
          <a:off x="829558" y="3523869"/>
          <a:ext cx="9873173" cy="266226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7319799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417E838-5081-EB3A-D533-8A2CDD27A2EA}"/>
              </a:ext>
            </a:extLst>
          </p:cNvPr>
          <p:cNvSpPr>
            <a:spLocks noGrp="1"/>
          </p:cNvSpPr>
          <p:nvPr>
            <p:ph type="title"/>
          </p:nvPr>
        </p:nvSpPr>
        <p:spPr>
          <a:xfrm>
            <a:off x="4731883" y="172635"/>
            <a:ext cx="4882896" cy="279146"/>
          </a:xfrm>
        </p:spPr>
        <p:txBody>
          <a:bodyPr>
            <a:normAutofit fontScale="90000"/>
          </a:bodyPr>
          <a:lstStyle/>
          <a:p>
            <a:r>
              <a:rPr lang="tr-TR" sz="2800" b="1" dirty="0">
                <a:solidFill>
                  <a:srgbClr val="002060"/>
                </a:solidFill>
                <a:latin typeface="Calibri" panose="020F0502020204030204" pitchFamily="34" charset="0"/>
                <a:cs typeface="Calibri" panose="020F0502020204030204" pitchFamily="34" charset="0"/>
              </a:rPr>
              <a:t>SU TÜKETİMLERİ</a:t>
            </a:r>
          </a:p>
        </p:txBody>
      </p:sp>
      <p:sp>
        <p:nvSpPr>
          <p:cNvPr id="8" name="Dikdörtgen 7"/>
          <p:cNvSpPr/>
          <p:nvPr/>
        </p:nvSpPr>
        <p:spPr>
          <a:xfrm>
            <a:off x="961535" y="6001844"/>
            <a:ext cx="7674136" cy="523220"/>
          </a:xfrm>
          <a:prstGeom prst="rect">
            <a:avLst/>
          </a:prstGeom>
        </p:spPr>
        <p:txBody>
          <a:bodyPr wrap="square">
            <a:spAutoFit/>
          </a:bodyPr>
          <a:lstStyle/>
          <a:p>
            <a:r>
              <a:rPr lang="tr-TR" sz="1400" b="1" i="0" dirty="0">
                <a:solidFill>
                  <a:srgbClr val="000000"/>
                </a:solidFill>
                <a:effectLst/>
              </a:rPr>
              <a:t>2023 yılı kişi başına düşen su </a:t>
            </a:r>
            <a:r>
              <a:rPr lang="tr-TR" sz="1400" b="1" i="0" dirty="0" smtClean="0">
                <a:solidFill>
                  <a:srgbClr val="000000"/>
                </a:solidFill>
                <a:effectLst/>
              </a:rPr>
              <a:t>tüketimi </a:t>
            </a:r>
            <a:r>
              <a:rPr lang="tr-TR" sz="1400" b="1" i="0" dirty="0">
                <a:solidFill>
                  <a:srgbClr val="000000"/>
                </a:solidFill>
                <a:effectLst/>
              </a:rPr>
              <a:t>2022 su tüketiminden daha fazladır</a:t>
            </a:r>
            <a:r>
              <a:rPr lang="tr-TR" sz="1400" b="1" i="0" dirty="0" smtClean="0">
                <a:solidFill>
                  <a:srgbClr val="000000"/>
                </a:solidFill>
                <a:effectLst/>
              </a:rPr>
              <a:t>. </a:t>
            </a:r>
          </a:p>
          <a:p>
            <a:r>
              <a:rPr lang="tr-TR" sz="1400" b="1" dirty="0" smtClean="0">
                <a:cs typeface="Calibri" panose="020F0502020204030204" pitchFamily="34" charset="0"/>
              </a:rPr>
              <a:t>2024 </a:t>
            </a:r>
            <a:r>
              <a:rPr lang="tr-TR" sz="1400" b="1" dirty="0">
                <a:cs typeface="Calibri" panose="020F0502020204030204" pitchFamily="34" charset="0"/>
              </a:rPr>
              <a:t>yılı kişi başına düşen su tüketiminin 2023 yılı tüketiminden daha az olması hedeflenmektedir.</a:t>
            </a:r>
          </a:p>
        </p:txBody>
      </p:sp>
      <p:graphicFrame>
        <p:nvGraphicFramePr>
          <p:cNvPr id="3" name="Grafik 2">
            <a:extLst>
              <a:ext uri="{FF2B5EF4-FFF2-40B4-BE49-F238E27FC236}">
                <a16:creationId xmlns="" xmlns:a16="http://schemas.microsoft.com/office/drawing/2014/main" id="{00000000-0008-0000-0000-000004000000}"/>
              </a:ext>
            </a:extLst>
          </p:cNvPr>
          <p:cNvGraphicFramePr>
            <a:graphicFrameLocks/>
          </p:cNvGraphicFramePr>
          <p:nvPr>
            <p:extLst>
              <p:ext uri="{D42A27DB-BD31-4B8C-83A1-F6EECF244321}">
                <p14:modId xmlns:p14="http://schemas.microsoft.com/office/powerpoint/2010/main" val="20820320"/>
              </p:ext>
            </p:extLst>
          </p:nvPr>
        </p:nvGraphicFramePr>
        <p:xfrm>
          <a:off x="254522" y="438539"/>
          <a:ext cx="5524107" cy="260179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Grafik 6">
            <a:extLst>
              <a:ext uri="{FF2B5EF4-FFF2-40B4-BE49-F238E27FC236}">
                <a16:creationId xmlns="" xmlns:a16="http://schemas.microsoft.com/office/drawing/2014/main" id="{00000000-0008-0000-0100-000004000000}"/>
              </a:ext>
            </a:extLst>
          </p:cNvPr>
          <p:cNvGraphicFramePr>
            <a:graphicFrameLocks/>
          </p:cNvGraphicFramePr>
          <p:nvPr>
            <p:extLst>
              <p:ext uri="{D42A27DB-BD31-4B8C-83A1-F6EECF244321}">
                <p14:modId xmlns:p14="http://schemas.microsoft.com/office/powerpoint/2010/main" val="2368574226"/>
              </p:ext>
            </p:extLst>
          </p:nvPr>
        </p:nvGraphicFramePr>
        <p:xfrm>
          <a:off x="5705398" y="744168"/>
          <a:ext cx="4882896" cy="239024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9">
            <a:extLst>
              <a:ext uri="{FF2B5EF4-FFF2-40B4-BE49-F238E27FC236}">
                <a16:creationId xmlns="" xmlns:a16="http://schemas.microsoft.com/office/drawing/2014/main" id="{00000000-0008-0000-0200-000004000000}"/>
              </a:ext>
            </a:extLst>
          </p:cNvPr>
          <p:cNvGraphicFramePr>
            <a:graphicFrameLocks/>
          </p:cNvGraphicFramePr>
          <p:nvPr>
            <p:extLst>
              <p:ext uri="{D42A27DB-BD31-4B8C-83A1-F6EECF244321}">
                <p14:modId xmlns:p14="http://schemas.microsoft.com/office/powerpoint/2010/main" val="2295863424"/>
              </p:ext>
            </p:extLst>
          </p:nvPr>
        </p:nvGraphicFramePr>
        <p:xfrm>
          <a:off x="961535" y="3134412"/>
          <a:ext cx="10268930" cy="286743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5148733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417E838-5081-EB3A-D533-8A2CDD27A2EA}"/>
              </a:ext>
            </a:extLst>
          </p:cNvPr>
          <p:cNvSpPr>
            <a:spLocks noGrp="1"/>
          </p:cNvSpPr>
          <p:nvPr>
            <p:ph type="title"/>
          </p:nvPr>
        </p:nvSpPr>
        <p:spPr>
          <a:xfrm>
            <a:off x="3115801" y="531094"/>
            <a:ext cx="4882896" cy="699516"/>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SU TÜKETİMİ</a:t>
            </a:r>
          </a:p>
        </p:txBody>
      </p:sp>
      <p:sp>
        <p:nvSpPr>
          <p:cNvPr id="3" name="Dikdörtgen 2"/>
          <p:cNvSpPr/>
          <p:nvPr/>
        </p:nvSpPr>
        <p:spPr>
          <a:xfrm>
            <a:off x="173421" y="1641413"/>
            <a:ext cx="8860221" cy="4278094"/>
          </a:xfrm>
          <a:prstGeom prst="rect">
            <a:avLst/>
          </a:prstGeom>
        </p:spPr>
        <p:txBody>
          <a:bodyPr wrap="square">
            <a:spAutoFit/>
          </a:bodyPr>
          <a:lstStyle/>
          <a:p>
            <a:r>
              <a:rPr lang="tr-TR" sz="1600" dirty="0">
                <a:latin typeface="Calibri" panose="020F0502020204030204" pitchFamily="34" charset="0"/>
                <a:cs typeface="Calibri" panose="020F0502020204030204" pitchFamily="34" charset="0"/>
              </a:rPr>
              <a:t>Su tasarrufu sağlayan donanımlar kullanmaktayız. Misafirleri bilgilendirmekte ve çalışanlarımızı bu konuda eğitmekteyiz.</a:t>
            </a:r>
          </a:p>
          <a:p>
            <a:r>
              <a:rPr lang="tr-TR" sz="1600" dirty="0">
                <a:latin typeface="Calibri" panose="020F0502020204030204" pitchFamily="34" charset="0"/>
                <a:cs typeface="Calibri" panose="020F0502020204030204" pitchFamily="34" charset="0"/>
              </a:rPr>
              <a:t>Otelimizde su tasarrufu ile ilgili aşağıdaki çalışmalar yapılmakta ve sürekliliği sağlanmaktadır: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Düşük debili özel musluklar ve duş başlıklarının yanı sıra, fotoselli veya zaman ayarlı musluk, duş ve pisuarlar kullanarak, gereksiz su kullanımının önüne geçmekteyiz.</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Düşük hacimli rezervuarlar aracılığıyla sifon suyu kullanımını azaltmaktayız.</a:t>
            </a:r>
            <a:r>
              <a:rPr lang="tr-TR" sz="1600" b="1" dirty="0">
                <a:latin typeface="Calibri" panose="020F0502020204030204" pitchFamily="34" charset="0"/>
                <a:cs typeface="Calibri" panose="020F0502020204030204" pitchFamily="34" charset="0"/>
              </a:rPr>
              <a:t> </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İşletmenin su tüketimini izlemek için ayrı su saatleri mevcuttur.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Oda tuvaletlerinden gerçekleşen su sızıntılarının fark edilmesi ve önlenmesi için personelimizi eğitiyor, konuklarımızdan bu sızıntıları bize bildirmelerini bekliyoruz.</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Doğayla uyumlu bahçemizi damlama ve fıskiye sistemleri ile sulamaktayız. Ayrıca sulama sisteminde otomasyon ile su tüketimi minimize edilmektedir. </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Günlük su tüketimi kontrolü yapılarak kaçak ve fazla tüketimler takip edilmektedir.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Odalarda havlu ve çarşaf değişimleri misafir talepleri doğrultusunda gerçekleştirilmekte ve bu konuda misafirlere bilgi verilmektedir. Misafirin talebi olmaması halinde her iki günde bir değişim yapılmaktadır.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Havuz makine daireleri düzenli kontrol edilip, su kaçakları olması halinde, hemen önlem alınmakta ve izolasyonlar yapılmaktadır. </a:t>
            </a:r>
          </a:p>
        </p:txBody>
      </p:sp>
      <p:pic>
        <p:nvPicPr>
          <p:cNvPr id="6" name="Resim 5">
            <a:extLst>
              <a:ext uri="{FF2B5EF4-FFF2-40B4-BE49-F238E27FC236}">
                <a16:creationId xmlns="" xmlns:a16="http://schemas.microsoft.com/office/drawing/2014/main" id="{B662409C-F231-B465-5640-AEB83ABBAE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23101" y="122838"/>
            <a:ext cx="2376091" cy="2215544"/>
          </a:xfrm>
          <a:prstGeom prst="rect">
            <a:avLst/>
          </a:prstGeom>
        </p:spPr>
      </p:pic>
    </p:spTree>
    <p:extLst>
      <p:ext uri="{BB962C8B-B14F-4D97-AF65-F5344CB8AC3E}">
        <p14:creationId xmlns:p14="http://schemas.microsoft.com/office/powerpoint/2010/main" val="28889076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02D6166-B11F-FCB6-91EC-4DB346A7F96D}"/>
              </a:ext>
            </a:extLst>
          </p:cNvPr>
          <p:cNvSpPr>
            <a:spLocks noGrp="1"/>
          </p:cNvSpPr>
          <p:nvPr>
            <p:ph type="title"/>
          </p:nvPr>
        </p:nvSpPr>
        <p:spPr>
          <a:xfrm>
            <a:off x="2366089" y="776284"/>
            <a:ext cx="7068312" cy="708659"/>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SU TASARRUFU UYGULAMALARI</a:t>
            </a:r>
          </a:p>
        </p:txBody>
      </p:sp>
      <p:sp>
        <p:nvSpPr>
          <p:cNvPr id="3" name="İçerik Yer Tutucusu 2">
            <a:extLst>
              <a:ext uri="{FF2B5EF4-FFF2-40B4-BE49-F238E27FC236}">
                <a16:creationId xmlns="" xmlns:a16="http://schemas.microsoft.com/office/drawing/2014/main" id="{7626869F-8E36-E20E-C1D4-463849DF02D8}"/>
              </a:ext>
            </a:extLst>
          </p:cNvPr>
          <p:cNvSpPr>
            <a:spLocks noGrp="1"/>
          </p:cNvSpPr>
          <p:nvPr>
            <p:ph idx="1"/>
          </p:nvPr>
        </p:nvSpPr>
        <p:spPr>
          <a:xfrm>
            <a:off x="761159" y="5039448"/>
            <a:ext cx="10698480" cy="1348740"/>
          </a:xfrm>
        </p:spPr>
        <p:txBody>
          <a:bodyPr>
            <a:normAutofit/>
          </a:bodyPr>
          <a:lstStyle/>
          <a:p>
            <a:r>
              <a:rPr lang="tr-TR" sz="1600" dirty="0">
                <a:latin typeface="Calibri" panose="020F0502020204030204" pitchFamily="34" charset="0"/>
                <a:cs typeface="Calibri" panose="020F0502020204030204" pitchFamily="34" charset="0"/>
              </a:rPr>
              <a:t>Genel mekanlarda sensörlü bataryalar, sensörlü pisuvarlar, sahilde zaman ayarlı ayak yıkama üniteleri, üretim alanlarında dizden vurmalı zaman ayarlı evye bataryaları kullanılmaktadır. </a:t>
            </a:r>
          </a:p>
          <a:p>
            <a:r>
              <a:rPr lang="tr-TR" sz="1600" dirty="0">
                <a:latin typeface="Calibri" panose="020F0502020204030204" pitchFamily="34" charset="0"/>
                <a:cs typeface="Calibri" panose="020F0502020204030204" pitchFamily="34" charset="0"/>
              </a:rPr>
              <a:t>Klozet rezervuarlarında debi ayarı yapılarak su tasarrufu sağlanmaktadır.(minimum 3 </a:t>
            </a:r>
            <a:r>
              <a:rPr lang="tr-TR" sz="1600" dirty="0" err="1">
                <a:latin typeface="Calibri" panose="020F0502020204030204" pitchFamily="34" charset="0"/>
                <a:cs typeface="Calibri" panose="020F0502020204030204" pitchFamily="34" charset="0"/>
              </a:rPr>
              <a:t>lt</a:t>
            </a:r>
            <a:r>
              <a:rPr lang="tr-TR" sz="1600" dirty="0">
                <a:latin typeface="Calibri" panose="020F0502020204030204" pitchFamily="34" charset="0"/>
                <a:cs typeface="Calibri" panose="020F0502020204030204" pitchFamily="34" charset="0"/>
              </a:rPr>
              <a:t> - maksimum 6 </a:t>
            </a:r>
            <a:r>
              <a:rPr lang="tr-TR" sz="1600" dirty="0" err="1">
                <a:latin typeface="Calibri" panose="020F0502020204030204" pitchFamily="34" charset="0"/>
                <a:cs typeface="Calibri" panose="020F0502020204030204" pitchFamily="34" charset="0"/>
              </a:rPr>
              <a:t>lt’dir</a:t>
            </a:r>
            <a:r>
              <a:rPr lang="tr-TR" sz="1600" dirty="0">
                <a:latin typeface="Calibri" panose="020F0502020204030204" pitchFamily="34" charset="0"/>
                <a:cs typeface="Calibri" panose="020F0502020204030204" pitchFamily="34" charset="0"/>
              </a:rPr>
              <a:t>.)</a:t>
            </a:r>
          </a:p>
          <a:p>
            <a:r>
              <a:rPr lang="tr-TR" sz="1600" dirty="0">
                <a:latin typeface="Calibri" panose="020F0502020204030204" pitchFamily="34" charset="0"/>
                <a:cs typeface="Calibri" panose="020F0502020204030204" pitchFamily="34" charset="0"/>
              </a:rPr>
              <a:t>Duş ve musluk bataryalarında </a:t>
            </a:r>
            <a:r>
              <a:rPr lang="tr-TR" sz="1600" dirty="0" err="1">
                <a:latin typeface="Calibri" panose="020F0502020204030204" pitchFamily="34" charset="0"/>
                <a:cs typeface="Calibri" panose="020F0502020204030204" pitchFamily="34" charset="0"/>
              </a:rPr>
              <a:t>perlatör</a:t>
            </a:r>
            <a:r>
              <a:rPr lang="tr-TR" sz="1600" dirty="0">
                <a:latin typeface="Calibri" panose="020F0502020204030204" pitchFamily="34" charset="0"/>
                <a:cs typeface="Calibri" panose="020F0502020204030204" pitchFamily="34" charset="0"/>
              </a:rPr>
              <a:t> kullanılarak debi kontrolü minimize edilmektedir. </a:t>
            </a:r>
          </a:p>
        </p:txBody>
      </p:sp>
      <p:pic>
        <p:nvPicPr>
          <p:cNvPr id="5" name="Resim 4">
            <a:extLst>
              <a:ext uri="{FF2B5EF4-FFF2-40B4-BE49-F238E27FC236}">
                <a16:creationId xmlns="" xmlns:a16="http://schemas.microsoft.com/office/drawing/2014/main" id="{073F0224-9C03-7CCE-105A-BBC46B0874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89381" y="1935808"/>
            <a:ext cx="2331720" cy="2652776"/>
          </a:xfrm>
          <a:prstGeom prst="rect">
            <a:avLst/>
          </a:prstGeom>
        </p:spPr>
      </p:pic>
      <p:pic>
        <p:nvPicPr>
          <p:cNvPr id="7" name="Resim 6">
            <a:extLst>
              <a:ext uri="{FF2B5EF4-FFF2-40B4-BE49-F238E27FC236}">
                <a16:creationId xmlns="" xmlns:a16="http://schemas.microsoft.com/office/drawing/2014/main" id="{85F396CC-DBD6-2801-DABF-E1C0228433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10245" y="1935807"/>
            <a:ext cx="2416223" cy="2655201"/>
          </a:xfrm>
          <a:prstGeom prst="rect">
            <a:avLst/>
          </a:prstGeom>
        </p:spPr>
      </p:pic>
      <p:pic>
        <p:nvPicPr>
          <p:cNvPr id="9" name="Resim 8">
            <a:extLst>
              <a:ext uri="{FF2B5EF4-FFF2-40B4-BE49-F238E27FC236}">
                <a16:creationId xmlns="" xmlns:a16="http://schemas.microsoft.com/office/drawing/2014/main" id="{B6EE5F07-672F-1F22-C81D-EDC664218B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99" y="1935808"/>
            <a:ext cx="2344792" cy="2652776"/>
          </a:xfrm>
          <a:prstGeom prst="rect">
            <a:avLst/>
          </a:prstGeom>
        </p:spPr>
      </p:pic>
    </p:spTree>
    <p:extLst>
      <p:ext uri="{BB962C8B-B14F-4D97-AF65-F5344CB8AC3E}">
        <p14:creationId xmlns:p14="http://schemas.microsoft.com/office/powerpoint/2010/main" val="15186383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E3679489-84F4-6341-ADCF-9AE8634024B5}"/>
              </a:ext>
            </a:extLst>
          </p:cNvPr>
          <p:cNvSpPr>
            <a:spLocks noGrp="1"/>
          </p:cNvSpPr>
          <p:nvPr>
            <p:ph type="title"/>
          </p:nvPr>
        </p:nvSpPr>
        <p:spPr>
          <a:xfrm>
            <a:off x="531223" y="175913"/>
            <a:ext cx="10834769" cy="1485900"/>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SU SEBİLLERİ VE İÇİLEBİLİR KALİTEDE MUSLUK SUYU</a:t>
            </a:r>
          </a:p>
        </p:txBody>
      </p:sp>
      <p:sp>
        <p:nvSpPr>
          <p:cNvPr id="3" name="İçerik Yer Tutucusu 2">
            <a:extLst>
              <a:ext uri="{FF2B5EF4-FFF2-40B4-BE49-F238E27FC236}">
                <a16:creationId xmlns="" xmlns:a16="http://schemas.microsoft.com/office/drawing/2014/main" id="{A5EFAB44-C96B-9E65-24FF-1B2C7F82E1E0}"/>
              </a:ext>
            </a:extLst>
          </p:cNvPr>
          <p:cNvSpPr>
            <a:spLocks noGrp="1"/>
          </p:cNvSpPr>
          <p:nvPr>
            <p:ph idx="1"/>
          </p:nvPr>
        </p:nvSpPr>
        <p:spPr>
          <a:xfrm>
            <a:off x="531223" y="2618676"/>
            <a:ext cx="7816618" cy="1023158"/>
          </a:xfrm>
        </p:spPr>
        <p:txBody>
          <a:bodyPr>
            <a:normAutofit/>
          </a:bodyPr>
          <a:lstStyle/>
          <a:p>
            <a:r>
              <a:rPr lang="tr-TR" sz="1600" dirty="0">
                <a:latin typeface="Calibri" panose="020F0502020204030204" pitchFamily="34" charset="0"/>
                <a:cs typeface="Calibri" panose="020F0502020204030204" pitchFamily="34" charset="0"/>
              </a:rPr>
              <a:t>Personel alanlarında kullanıma sunduğumuz 2 adet kendinden arıtmalı sebil ve içilebilir kalitede musluk suyumuz ile plastik atık miktarı azaltılmıştır. </a:t>
            </a:r>
          </a:p>
        </p:txBody>
      </p:sp>
      <p:pic>
        <p:nvPicPr>
          <p:cNvPr id="4" name="Resim 3"/>
          <p:cNvPicPr>
            <a:picLocks noChangeAspect="1"/>
          </p:cNvPicPr>
          <p:nvPr/>
        </p:nvPicPr>
        <p:blipFill rotWithShape="1">
          <a:blip r:embed="rId2" cstate="print">
            <a:extLst>
              <a:ext uri="{28A0092B-C50C-407E-A947-70E740481C1C}">
                <a14:useLocalDpi xmlns:a14="http://schemas.microsoft.com/office/drawing/2010/main" val="0"/>
              </a:ext>
            </a:extLst>
          </a:blip>
          <a:srcRect l="22056" r="16008"/>
          <a:stretch/>
        </p:blipFill>
        <p:spPr>
          <a:xfrm>
            <a:off x="8617034" y="1836683"/>
            <a:ext cx="2324236" cy="4769069"/>
          </a:xfrm>
          <a:prstGeom prst="rect">
            <a:avLst/>
          </a:prstGeom>
        </p:spPr>
      </p:pic>
    </p:spTree>
    <p:extLst>
      <p:ext uri="{BB962C8B-B14F-4D97-AF65-F5344CB8AC3E}">
        <p14:creationId xmlns:p14="http://schemas.microsoft.com/office/powerpoint/2010/main" val="33228624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86348D97-35B2-5D11-619C-EFF198F92D46}"/>
              </a:ext>
            </a:extLst>
          </p:cNvPr>
          <p:cNvSpPr>
            <a:spLocks noGrp="1"/>
          </p:cNvSpPr>
          <p:nvPr>
            <p:ph type="title"/>
          </p:nvPr>
        </p:nvSpPr>
        <p:spPr>
          <a:xfrm>
            <a:off x="4309754" y="0"/>
            <a:ext cx="6016752" cy="690372"/>
          </a:xfrm>
        </p:spPr>
        <p:txBody>
          <a:bodyPr>
            <a:normAutofit/>
          </a:bodyPr>
          <a:lstStyle/>
          <a:p>
            <a:r>
              <a:rPr lang="tr-TR" sz="2800" b="1" dirty="0">
                <a:solidFill>
                  <a:srgbClr val="002060"/>
                </a:solidFill>
                <a:latin typeface="Calibri" panose="020F0502020204030204" pitchFamily="34" charset="0"/>
                <a:cs typeface="Calibri" panose="020F0502020204030204" pitchFamily="34" charset="0"/>
              </a:rPr>
              <a:t>PLASTİK TÜKETİMİ</a:t>
            </a:r>
          </a:p>
        </p:txBody>
      </p:sp>
      <p:sp>
        <p:nvSpPr>
          <p:cNvPr id="3" name="Metin kutusu 2">
            <a:extLst>
              <a:ext uri="{FF2B5EF4-FFF2-40B4-BE49-F238E27FC236}">
                <a16:creationId xmlns="" xmlns:a16="http://schemas.microsoft.com/office/drawing/2014/main" id="{7FF5CDBB-2BC8-7427-84B6-D05F8E66A777}"/>
              </a:ext>
            </a:extLst>
          </p:cNvPr>
          <p:cNvSpPr txBox="1"/>
          <p:nvPr/>
        </p:nvSpPr>
        <p:spPr>
          <a:xfrm>
            <a:off x="1079771" y="6212145"/>
            <a:ext cx="10437778" cy="523220"/>
          </a:xfrm>
          <a:prstGeom prst="rect">
            <a:avLst/>
          </a:prstGeom>
          <a:noFill/>
        </p:spPr>
        <p:txBody>
          <a:bodyPr wrap="square" rtlCol="0">
            <a:spAutoFit/>
          </a:bodyPr>
          <a:lstStyle/>
          <a:p>
            <a:r>
              <a:rPr lang="tr-TR" sz="1400" b="1" i="0" dirty="0">
                <a:solidFill>
                  <a:srgbClr val="000000"/>
                </a:solidFill>
                <a:effectLst/>
              </a:rPr>
              <a:t>2023 yılı kişi başına düşen </a:t>
            </a:r>
            <a:r>
              <a:rPr lang="tr-TR" sz="1400" b="1" dirty="0">
                <a:solidFill>
                  <a:srgbClr val="000000"/>
                </a:solidFill>
              </a:rPr>
              <a:t>plastik </a:t>
            </a:r>
            <a:r>
              <a:rPr lang="tr-TR" sz="1400" b="1" i="0" dirty="0">
                <a:solidFill>
                  <a:srgbClr val="000000"/>
                </a:solidFill>
                <a:effectLst/>
              </a:rPr>
              <a:t>tüketimi 2022 plastik tüketiminden daha fazladır</a:t>
            </a:r>
            <a:r>
              <a:rPr lang="tr-TR" sz="1400" b="1" i="0" dirty="0" smtClean="0">
                <a:solidFill>
                  <a:srgbClr val="000000"/>
                </a:solidFill>
                <a:effectLst/>
                <a:cs typeface="Calibri" panose="020F0502020204030204" pitchFamily="34" charset="0"/>
              </a:rPr>
              <a:t>.</a:t>
            </a:r>
          </a:p>
          <a:p>
            <a:r>
              <a:rPr lang="tr-TR" sz="1400" b="1" dirty="0" smtClean="0">
                <a:cs typeface="Calibri" panose="020F0502020204030204" pitchFamily="34" charset="0"/>
              </a:rPr>
              <a:t>2024 </a:t>
            </a:r>
            <a:r>
              <a:rPr lang="tr-TR" sz="1400" b="1" dirty="0">
                <a:cs typeface="Calibri" panose="020F0502020204030204" pitchFamily="34" charset="0"/>
              </a:rPr>
              <a:t>yılı kişi başına düşen plastik tüketiminin 2023 yılı plastik tüketiminden daha az olması hedeflenmektedir. </a:t>
            </a:r>
          </a:p>
        </p:txBody>
      </p:sp>
      <p:graphicFrame>
        <p:nvGraphicFramePr>
          <p:cNvPr id="5" name="Grafik 4">
            <a:extLst>
              <a:ext uri="{FF2B5EF4-FFF2-40B4-BE49-F238E27FC236}">
                <a16:creationId xmlns="" xmlns:a16="http://schemas.microsoft.com/office/drawing/2014/main" id="{00000000-0008-0000-0000-000005000000}"/>
              </a:ext>
            </a:extLst>
          </p:cNvPr>
          <p:cNvGraphicFramePr>
            <a:graphicFrameLocks/>
          </p:cNvGraphicFramePr>
          <p:nvPr>
            <p:extLst>
              <p:ext uri="{D42A27DB-BD31-4B8C-83A1-F6EECF244321}">
                <p14:modId xmlns:p14="http://schemas.microsoft.com/office/powerpoint/2010/main" val="1789125034"/>
              </p:ext>
            </p:extLst>
          </p:nvPr>
        </p:nvGraphicFramePr>
        <p:xfrm>
          <a:off x="79248" y="570939"/>
          <a:ext cx="6016752" cy="295084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Grafik 7">
            <a:extLst>
              <a:ext uri="{FF2B5EF4-FFF2-40B4-BE49-F238E27FC236}">
                <a16:creationId xmlns="" xmlns:a16="http://schemas.microsoft.com/office/drawing/2014/main" id="{00000000-0008-0000-0100-000005000000}"/>
              </a:ext>
            </a:extLst>
          </p:cNvPr>
          <p:cNvGraphicFramePr>
            <a:graphicFrameLocks/>
          </p:cNvGraphicFramePr>
          <p:nvPr>
            <p:extLst>
              <p:ext uri="{D42A27DB-BD31-4B8C-83A1-F6EECF244321}">
                <p14:modId xmlns:p14="http://schemas.microsoft.com/office/powerpoint/2010/main" val="623927602"/>
              </p:ext>
            </p:extLst>
          </p:nvPr>
        </p:nvGraphicFramePr>
        <p:xfrm>
          <a:off x="5659134" y="639864"/>
          <a:ext cx="6016752" cy="278913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10">
            <a:extLst>
              <a:ext uri="{FF2B5EF4-FFF2-40B4-BE49-F238E27FC236}">
                <a16:creationId xmlns="" xmlns:a16="http://schemas.microsoft.com/office/drawing/2014/main" id="{00000000-0008-0000-0200-000005000000}"/>
              </a:ext>
            </a:extLst>
          </p:cNvPr>
          <p:cNvGraphicFramePr>
            <a:graphicFrameLocks/>
          </p:cNvGraphicFramePr>
          <p:nvPr>
            <p:extLst>
              <p:ext uri="{D42A27DB-BD31-4B8C-83A1-F6EECF244321}">
                <p14:modId xmlns:p14="http://schemas.microsoft.com/office/powerpoint/2010/main" val="3485895756"/>
              </p:ext>
            </p:extLst>
          </p:nvPr>
        </p:nvGraphicFramePr>
        <p:xfrm>
          <a:off x="1079771" y="3473517"/>
          <a:ext cx="10437778" cy="278913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8788687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C5A60E66-D61A-2D40-63A0-71F95895403E}"/>
              </a:ext>
            </a:extLst>
          </p:cNvPr>
          <p:cNvSpPr>
            <a:spLocks noGrp="1"/>
          </p:cNvSpPr>
          <p:nvPr>
            <p:ph type="title"/>
          </p:nvPr>
        </p:nvSpPr>
        <p:spPr>
          <a:xfrm>
            <a:off x="897785" y="150290"/>
            <a:ext cx="9601200" cy="713232"/>
          </a:xfrm>
        </p:spPr>
        <p:txBody>
          <a:bodyPr>
            <a:normAutofit/>
          </a:bodyPr>
          <a:lstStyle/>
          <a:p>
            <a:pPr algn="ctr"/>
            <a:r>
              <a:rPr lang="tr-TR" sz="2800" b="1" dirty="0">
                <a:solidFill>
                  <a:srgbClr val="FF0000"/>
                </a:solidFill>
                <a:latin typeface="Calibri" panose="020F0502020204030204" pitchFamily="34" charset="0"/>
                <a:cs typeface="Calibri" panose="020F0502020204030204" pitchFamily="34" charset="0"/>
              </a:rPr>
              <a:t>SIFIR ATIK</a:t>
            </a:r>
          </a:p>
        </p:txBody>
      </p:sp>
      <p:pic>
        <p:nvPicPr>
          <p:cNvPr id="5" name="İçerik Yer Tutucusu 4">
            <a:extLst>
              <a:ext uri="{FF2B5EF4-FFF2-40B4-BE49-F238E27FC236}">
                <a16:creationId xmlns="" xmlns:a16="http://schemas.microsoft.com/office/drawing/2014/main" id="{700E7535-47E4-90AC-5104-8972AFAD13C2}"/>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604220" y="1107786"/>
            <a:ext cx="3894765" cy="2921074"/>
          </a:xfrm>
        </p:spPr>
      </p:pic>
      <p:pic>
        <p:nvPicPr>
          <p:cNvPr id="7" name="Resim 6">
            <a:extLst>
              <a:ext uri="{FF2B5EF4-FFF2-40B4-BE49-F238E27FC236}">
                <a16:creationId xmlns="" xmlns:a16="http://schemas.microsoft.com/office/drawing/2014/main" id="{07EB01F6-BA02-FFF9-F4E1-487ED050D14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4634" y="1107786"/>
            <a:ext cx="3863101" cy="2921074"/>
          </a:xfrm>
          <a:prstGeom prst="rect">
            <a:avLst/>
          </a:prstGeom>
        </p:spPr>
      </p:pic>
      <p:sp>
        <p:nvSpPr>
          <p:cNvPr id="8" name="Metin kutusu 7">
            <a:extLst>
              <a:ext uri="{FF2B5EF4-FFF2-40B4-BE49-F238E27FC236}">
                <a16:creationId xmlns="" xmlns:a16="http://schemas.microsoft.com/office/drawing/2014/main" id="{6EAD4826-E9E7-5C36-5493-DE7709E72D1F}"/>
              </a:ext>
            </a:extLst>
          </p:cNvPr>
          <p:cNvSpPr txBox="1"/>
          <p:nvPr/>
        </p:nvSpPr>
        <p:spPr>
          <a:xfrm>
            <a:off x="598141" y="4517388"/>
            <a:ext cx="10920549" cy="1569660"/>
          </a:xfrm>
          <a:prstGeom prst="rect">
            <a:avLst/>
          </a:prstGeom>
          <a:noFill/>
        </p:spPr>
        <p:txBody>
          <a:bodyPr wrap="square" rtlCol="0">
            <a:spAutoFit/>
          </a:bodyPr>
          <a:lstStyle/>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Atık yönetimi, atığın kaynağında azaltılması, özelliğine göre ayrılması, toplanması, depolanması, geri kazanılması, taşınması, bertaraf edilmesi ve bertaraf işlemleri sonrası kontrolü gibi işlemleri içeren bir yönetim biçimidir.</a:t>
            </a:r>
          </a:p>
          <a:p>
            <a:pPr marL="285750" indent="-285750">
              <a:buFont typeface="Arial" panose="020B0604020202020204" pitchFamily="34" charset="0"/>
              <a:buChar char="•"/>
            </a:pPr>
            <a:r>
              <a:rPr lang="tr-TR" sz="1600" dirty="0" err="1">
                <a:latin typeface="Calibri" panose="020F0502020204030204" pitchFamily="34" charset="0"/>
                <a:cs typeface="Calibri" panose="020F0502020204030204" pitchFamily="34" charset="0"/>
              </a:rPr>
              <a:t>Royal</a:t>
            </a:r>
            <a:r>
              <a:rPr lang="tr-TR" sz="1600" dirty="0">
                <a:latin typeface="Calibri" panose="020F0502020204030204" pitchFamily="34" charset="0"/>
                <a:cs typeface="Calibri" panose="020F0502020204030204" pitchFamily="34" charset="0"/>
              </a:rPr>
              <a:t> </a:t>
            </a:r>
            <a:r>
              <a:rPr lang="tr-TR" sz="1600" dirty="0" err="1">
                <a:latin typeface="Calibri" panose="020F0502020204030204" pitchFamily="34" charset="0"/>
                <a:cs typeface="Calibri" panose="020F0502020204030204" pitchFamily="34" charset="0"/>
              </a:rPr>
              <a:t>Seginus</a:t>
            </a:r>
            <a:r>
              <a:rPr lang="tr-TR" sz="1600" dirty="0">
                <a:latin typeface="Calibri" panose="020F0502020204030204" pitchFamily="34" charset="0"/>
                <a:cs typeface="Calibri" panose="020F0502020204030204" pitchFamily="34" charset="0"/>
              </a:rPr>
              <a:t> Hotel olarak uyguladığımız Atık Yönetimi Sistemimizde öncelikli amacımız atık miktarını azaltmak, oluşan atıklarımızı iyi yöneterek çevreye en az zarar ile bertaraf etmek ve geri kazanılabilir olanları tekrar kazanmaktır.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Personelimize atık ayrıştırmanın önemi konusunda bilgilendirme eğitimleri verilmekte ve atık ayrıştırma ilgili bölümler tarafından takip edilmektedir.</a:t>
            </a:r>
          </a:p>
        </p:txBody>
      </p:sp>
    </p:spTree>
    <p:extLst>
      <p:ext uri="{BB962C8B-B14F-4D97-AF65-F5344CB8AC3E}">
        <p14:creationId xmlns:p14="http://schemas.microsoft.com/office/powerpoint/2010/main" val="41731525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ikdörtgen 1"/>
          <p:cNvSpPr/>
          <p:nvPr/>
        </p:nvSpPr>
        <p:spPr>
          <a:xfrm>
            <a:off x="1837509" y="2060475"/>
            <a:ext cx="5582194" cy="2800767"/>
          </a:xfrm>
          <a:prstGeom prst="rect">
            <a:avLst/>
          </a:prstGeom>
        </p:spPr>
        <p:txBody>
          <a:bodyPr wrap="square">
            <a:spAutoFit/>
          </a:bodyPr>
          <a:lstStyle/>
          <a:p>
            <a:r>
              <a:rPr lang="tr-TR" sz="1600" dirty="0">
                <a:latin typeface="Calibri" panose="020F0502020204030204" pitchFamily="34" charset="0"/>
                <a:cs typeface="Calibri" panose="020F0502020204030204" pitchFamily="34" charset="0"/>
              </a:rPr>
              <a:t>Otelimizde oluşan tehlikeli atıkların çevreye zarar vermeden bertaraf edilebilmesi için bölümlerimizde oluşan tehlikeli atıkları, tehlikeli atık odalarımızda uygun koşullarda toplamakta, etiketlemekte ve yasalara uygun bertaraf edilmesi veya değerlendirilmesi için lisanslı firmalara teslim etmekteyiz. Bu konuda personelimize eğitimler vermekte, personel alanlarında uyarıcı ve bilgilendirici afişler bulundurmaktayız. Gerçekleştirdiğimiz tehlikeli kimyasal / tehlikeli atık dökülmesi tatbikatları esnasında da tehlikeli atıkların ne şekilde depolanacağı konusunda personelimize bilgilendirmeler yapmaktayız.</a:t>
            </a:r>
          </a:p>
        </p:txBody>
      </p:sp>
      <p:sp>
        <p:nvSpPr>
          <p:cNvPr id="3" name="Metin kutusu 2"/>
          <p:cNvSpPr txBox="1"/>
          <p:nvPr/>
        </p:nvSpPr>
        <p:spPr>
          <a:xfrm>
            <a:off x="3219422" y="1091095"/>
            <a:ext cx="5408023" cy="523220"/>
          </a:xfrm>
          <a:prstGeom prst="rect">
            <a:avLst/>
          </a:prstGeom>
          <a:noFill/>
        </p:spPr>
        <p:txBody>
          <a:bodyPr wrap="square" rtlCol="0">
            <a:spAutoFit/>
          </a:bodyPr>
          <a:lstStyle/>
          <a:p>
            <a:r>
              <a:rPr lang="tr-TR" sz="2800" b="1" dirty="0">
                <a:solidFill>
                  <a:srgbClr val="FF0000"/>
                </a:solidFill>
                <a:latin typeface="Calibri" panose="020F0502020204030204" pitchFamily="34" charset="0"/>
                <a:cs typeface="Calibri" panose="020F0502020204030204" pitchFamily="34" charset="0"/>
              </a:rPr>
              <a:t>TEHLİKELİ ATIK</a:t>
            </a:r>
          </a:p>
        </p:txBody>
      </p:sp>
      <p:pic>
        <p:nvPicPr>
          <p:cNvPr id="2052" name="Picture 4" descr="Tehlikeli Atık İş Güvenliği Levhası - Tabelası"/>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5131" y="2060475"/>
            <a:ext cx="2926080" cy="3246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6792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Üsküdar Temizlik on Twitter: &quot;Dönüştürülebilir atıkların doğada kaybolma  süreleri görülmektedir. Geri dönüşüm günümüzde dönüştürülebilir  atıklarınızı ayrıştırıp akşam 18:30 sonrası konteynere bırakarak  geleceğimize temiz bir çevre ile katkıda bulunalım ..."/>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6818313" y="0"/>
            <a:ext cx="537368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Dikdörtgen 3"/>
          <p:cNvSpPr/>
          <p:nvPr/>
        </p:nvSpPr>
        <p:spPr>
          <a:xfrm>
            <a:off x="181829" y="404263"/>
            <a:ext cx="6091655" cy="6740307"/>
          </a:xfrm>
          <a:prstGeom prst="rect">
            <a:avLst/>
          </a:prstGeom>
        </p:spPr>
        <p:txBody>
          <a:bodyPr wrap="square">
            <a:spAutoFit/>
          </a:bodyPr>
          <a:lstStyle/>
          <a:p>
            <a:r>
              <a:rPr lang="tr-TR" sz="1600" dirty="0">
                <a:latin typeface="Calibri" panose="020F0502020204030204" pitchFamily="34" charset="0"/>
                <a:cs typeface="Calibri" panose="020F0502020204030204" pitchFamily="34" charset="0"/>
              </a:rPr>
              <a:t>Genel alanlarda ve misafir odalarında atıklarını ayrıştırmalarını sağlamak için misafirlerimize ayrıştırma kutuları sağlamaktayız. </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Toplanan tüm dönüştürülebilir ambalaj atıkları ve organik atıklar lisanslı firmalara teslim edilmekte böylece geri dönüşüme katkı sağlanmaktadır.</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Satın alımlarda mümkün olan her yerde büyük ambalajlı ürün tedarik edilmesini önceliğimiz olarak kabul etmekte, böylece fazla ambalaj atığı oluşumunu engellemeye çalışmaktayız. Tek kullanımlık kahvaltılık ürünler yerine büyük ambalajlı kutu ve kova ürünler satın alınarak ambalaj atığı azaltılmaya çalışılmaktadır.</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Bitkisel atık yağ ve tehlikeli atıklarımızı yasaların öngördüğü şekillerde depolayarak lisanslı firmalarla bertaraf/geri kazanıma göndermekteyiz.</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Tesisimizin genel alanlarında tekrar doldurulabilir sabunluklar kullanılmaktadır. Oda temizliklerinde kullanılan kimyasallarda konsantre ürün seçilerek </a:t>
            </a:r>
            <a:r>
              <a:rPr lang="tr-TR" sz="1600" dirty="0" err="1">
                <a:latin typeface="Calibri" panose="020F0502020204030204" pitchFamily="34" charset="0"/>
                <a:cs typeface="Calibri" panose="020F0502020204030204" pitchFamily="34" charset="0"/>
              </a:rPr>
              <a:t>dozajlama</a:t>
            </a:r>
            <a:r>
              <a:rPr lang="tr-TR" sz="1600" dirty="0">
                <a:latin typeface="Calibri" panose="020F0502020204030204" pitchFamily="34" charset="0"/>
                <a:cs typeface="Calibri" panose="020F0502020204030204" pitchFamily="34" charset="0"/>
              </a:rPr>
              <a:t> sistemi kullanılmaktadır. Bu şekilde daha az dozda daha etkili sonuç alınıp, minimum atıkla çevreyi korumaktayız. Aynı zamanda </a:t>
            </a:r>
            <a:r>
              <a:rPr lang="tr-TR" sz="1600" dirty="0" err="1">
                <a:latin typeface="Calibri" panose="020F0502020204030204" pitchFamily="34" charset="0"/>
                <a:cs typeface="Calibri" panose="020F0502020204030204" pitchFamily="34" charset="0"/>
              </a:rPr>
              <a:t>biyobozunur</a:t>
            </a:r>
            <a:r>
              <a:rPr lang="tr-TR" sz="1600" dirty="0">
                <a:latin typeface="Calibri" panose="020F0502020204030204" pitchFamily="34" charset="0"/>
                <a:cs typeface="Calibri" panose="020F0502020204030204" pitchFamily="34" charset="0"/>
              </a:rPr>
              <a:t> kimyasallar kullanmaktayız.</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Kâğıt tüketimimizi azaltmak için mümkün olduğunca yazışmalarımızı ve duyurularımızı mail ortamında yapmaktayız. Dokümanlar üzerinde yapılan güncellemeler kullandığımız doküman yazılımı aracılığıyla kalite ağımız üzerinden duyurulabilmektedir. Aynı zamanda müsvedde kağıt kullanımı tüm departmanlarımızda uygulanmaktadır.</a:t>
            </a:r>
          </a:p>
        </p:txBody>
      </p:sp>
      <p:sp>
        <p:nvSpPr>
          <p:cNvPr id="2" name="Dikdörtgen 1"/>
          <p:cNvSpPr/>
          <p:nvPr/>
        </p:nvSpPr>
        <p:spPr>
          <a:xfrm>
            <a:off x="181828" y="0"/>
            <a:ext cx="6396253" cy="523220"/>
          </a:xfrm>
          <a:prstGeom prst="rect">
            <a:avLst/>
          </a:prstGeom>
        </p:spPr>
        <p:txBody>
          <a:bodyPr wrap="square">
            <a:spAutoFit/>
          </a:bodyPr>
          <a:lstStyle/>
          <a:p>
            <a:r>
              <a:rPr lang="tr-TR" sz="2800" b="1" dirty="0">
                <a:solidFill>
                  <a:schemeClr val="tx2">
                    <a:lumMod val="50000"/>
                  </a:schemeClr>
                </a:solidFill>
                <a:latin typeface="Calibri" panose="020F0502020204030204" pitchFamily="34" charset="0"/>
                <a:cs typeface="Calibri" panose="020F0502020204030204" pitchFamily="34" charset="0"/>
              </a:rPr>
              <a:t>ATIK AZALTMA UYGULAMALARI</a:t>
            </a:r>
          </a:p>
        </p:txBody>
      </p:sp>
    </p:spTree>
    <p:extLst>
      <p:ext uri="{BB962C8B-B14F-4D97-AF65-F5344CB8AC3E}">
        <p14:creationId xmlns:p14="http://schemas.microsoft.com/office/powerpoint/2010/main" val="28149543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DAAD500-76D2-F978-F3D5-6292B7011A54}"/>
              </a:ext>
            </a:extLst>
          </p:cNvPr>
          <p:cNvSpPr>
            <a:spLocks noGrp="1"/>
          </p:cNvSpPr>
          <p:nvPr>
            <p:ph type="title"/>
          </p:nvPr>
        </p:nvSpPr>
        <p:spPr>
          <a:xfrm>
            <a:off x="4143238" y="84842"/>
            <a:ext cx="5394960" cy="717804"/>
          </a:xfrm>
        </p:spPr>
        <p:txBody>
          <a:bodyPr>
            <a:normAutofit/>
          </a:bodyPr>
          <a:lstStyle/>
          <a:p>
            <a:r>
              <a:rPr lang="tr-TR" sz="2800" b="1" dirty="0">
                <a:solidFill>
                  <a:srgbClr val="002060"/>
                </a:solidFill>
                <a:latin typeface="Calibri" panose="020F0502020204030204" pitchFamily="34" charset="0"/>
                <a:cs typeface="Calibri" panose="020F0502020204030204" pitchFamily="34" charset="0"/>
              </a:rPr>
              <a:t>KİMYASAL TÜKETİMİ</a:t>
            </a:r>
          </a:p>
        </p:txBody>
      </p:sp>
      <p:sp>
        <p:nvSpPr>
          <p:cNvPr id="5" name="Metin kutusu 4">
            <a:extLst>
              <a:ext uri="{FF2B5EF4-FFF2-40B4-BE49-F238E27FC236}">
                <a16:creationId xmlns="" xmlns:a16="http://schemas.microsoft.com/office/drawing/2014/main" id="{96B861C2-DDE3-DD93-0DE8-8BB8A9EF7AEB}"/>
              </a:ext>
            </a:extLst>
          </p:cNvPr>
          <p:cNvSpPr txBox="1"/>
          <p:nvPr/>
        </p:nvSpPr>
        <p:spPr>
          <a:xfrm>
            <a:off x="1871706" y="6119336"/>
            <a:ext cx="9628632" cy="738664"/>
          </a:xfrm>
          <a:prstGeom prst="rect">
            <a:avLst/>
          </a:prstGeom>
          <a:noFill/>
        </p:spPr>
        <p:txBody>
          <a:bodyPr wrap="square" rtlCol="0">
            <a:spAutoFit/>
          </a:bodyPr>
          <a:lstStyle/>
          <a:p>
            <a:r>
              <a:rPr lang="tr-TR" sz="1400" b="1" i="0" dirty="0">
                <a:solidFill>
                  <a:srgbClr val="000000"/>
                </a:solidFill>
                <a:effectLst/>
              </a:rPr>
              <a:t>2023 yılı kişi başına düşen </a:t>
            </a:r>
            <a:r>
              <a:rPr lang="tr-TR" sz="1400" b="1" i="0" dirty="0" smtClean="0">
                <a:solidFill>
                  <a:srgbClr val="000000"/>
                </a:solidFill>
                <a:effectLst/>
              </a:rPr>
              <a:t>temizlik kimyasalı tüketimi </a:t>
            </a:r>
            <a:r>
              <a:rPr lang="tr-TR" sz="1400" b="1" i="0" dirty="0">
                <a:solidFill>
                  <a:srgbClr val="000000"/>
                </a:solidFill>
                <a:effectLst/>
              </a:rPr>
              <a:t>2022 </a:t>
            </a:r>
            <a:r>
              <a:rPr lang="tr-TR" sz="1400" b="1" dirty="0">
                <a:solidFill>
                  <a:srgbClr val="000000"/>
                </a:solidFill>
              </a:rPr>
              <a:t>temizlik kimyasalı tüketiminden </a:t>
            </a:r>
            <a:r>
              <a:rPr lang="tr-TR" sz="1400" b="1" i="0" dirty="0">
                <a:solidFill>
                  <a:srgbClr val="000000"/>
                </a:solidFill>
                <a:effectLst/>
              </a:rPr>
              <a:t>daha </a:t>
            </a:r>
            <a:r>
              <a:rPr lang="tr-TR" sz="1400" b="1" i="0" dirty="0" smtClean="0">
                <a:solidFill>
                  <a:srgbClr val="000000"/>
                </a:solidFill>
                <a:effectLst/>
              </a:rPr>
              <a:t>fazladır.</a:t>
            </a:r>
          </a:p>
          <a:p>
            <a:r>
              <a:rPr lang="tr-TR" sz="1400" b="1" dirty="0" smtClean="0">
                <a:cs typeface="Calibri" panose="020F0502020204030204" pitchFamily="34" charset="0"/>
              </a:rPr>
              <a:t>2024 </a:t>
            </a:r>
            <a:r>
              <a:rPr lang="tr-TR" sz="1400" b="1" dirty="0">
                <a:cs typeface="Calibri" panose="020F0502020204030204" pitchFamily="34" charset="0"/>
              </a:rPr>
              <a:t>yılı kişi başına düşen </a:t>
            </a:r>
            <a:r>
              <a:rPr lang="tr-TR" sz="1400" b="1" dirty="0">
                <a:solidFill>
                  <a:srgbClr val="000000"/>
                </a:solidFill>
              </a:rPr>
              <a:t>temizlik kimyasalı </a:t>
            </a:r>
            <a:r>
              <a:rPr lang="tr-TR" sz="1400" b="1" dirty="0" smtClean="0">
                <a:cs typeface="Calibri" panose="020F0502020204030204" pitchFamily="34" charset="0"/>
              </a:rPr>
              <a:t>tüketiminin </a:t>
            </a:r>
            <a:r>
              <a:rPr lang="tr-TR" sz="1400" b="1" dirty="0">
                <a:cs typeface="Calibri" panose="020F0502020204030204" pitchFamily="34" charset="0"/>
              </a:rPr>
              <a:t>2023 yılı </a:t>
            </a:r>
            <a:r>
              <a:rPr lang="tr-TR" sz="1400" b="1" dirty="0">
                <a:solidFill>
                  <a:srgbClr val="000000"/>
                </a:solidFill>
              </a:rPr>
              <a:t>temizlik kimyasalı </a:t>
            </a:r>
            <a:r>
              <a:rPr lang="tr-TR" sz="1400" b="1" dirty="0" smtClean="0">
                <a:cs typeface="Calibri" panose="020F0502020204030204" pitchFamily="34" charset="0"/>
              </a:rPr>
              <a:t>tüketiminden </a:t>
            </a:r>
            <a:r>
              <a:rPr lang="tr-TR" sz="1400" b="1" dirty="0">
                <a:cs typeface="Calibri" panose="020F0502020204030204" pitchFamily="34" charset="0"/>
              </a:rPr>
              <a:t>daha az olması hedeflenmektedir.</a:t>
            </a:r>
          </a:p>
        </p:txBody>
      </p:sp>
      <p:graphicFrame>
        <p:nvGraphicFramePr>
          <p:cNvPr id="8" name="Grafik 7">
            <a:extLst>
              <a:ext uri="{FF2B5EF4-FFF2-40B4-BE49-F238E27FC236}">
                <a16:creationId xmlns="" xmlns:a16="http://schemas.microsoft.com/office/drawing/2014/main" id="{00000000-0008-0000-0000-000007000000}"/>
              </a:ext>
            </a:extLst>
          </p:cNvPr>
          <p:cNvGraphicFramePr>
            <a:graphicFrameLocks/>
          </p:cNvGraphicFramePr>
          <p:nvPr>
            <p:extLst>
              <p:ext uri="{D42A27DB-BD31-4B8C-83A1-F6EECF244321}">
                <p14:modId xmlns:p14="http://schemas.microsoft.com/office/powerpoint/2010/main" val="2703868477"/>
              </p:ext>
            </p:extLst>
          </p:nvPr>
        </p:nvGraphicFramePr>
        <p:xfrm>
          <a:off x="259129" y="598169"/>
          <a:ext cx="5694448" cy="283083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Grafik 8">
            <a:extLst>
              <a:ext uri="{FF2B5EF4-FFF2-40B4-BE49-F238E27FC236}">
                <a16:creationId xmlns="" xmlns:a16="http://schemas.microsoft.com/office/drawing/2014/main" id="{00000000-0008-0000-0100-000006000000}"/>
              </a:ext>
            </a:extLst>
          </p:cNvPr>
          <p:cNvGraphicFramePr>
            <a:graphicFrameLocks/>
          </p:cNvGraphicFramePr>
          <p:nvPr>
            <p:extLst>
              <p:ext uri="{D42A27DB-BD31-4B8C-83A1-F6EECF244321}">
                <p14:modId xmlns:p14="http://schemas.microsoft.com/office/powerpoint/2010/main" val="2152994847"/>
              </p:ext>
            </p:extLst>
          </p:nvPr>
        </p:nvGraphicFramePr>
        <p:xfrm>
          <a:off x="5953577" y="604866"/>
          <a:ext cx="5546761" cy="283083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Chart 11">
            <a:extLst>
              <a:ext uri="{FF2B5EF4-FFF2-40B4-BE49-F238E27FC236}">
                <a16:creationId xmlns="" xmlns:a16="http://schemas.microsoft.com/office/drawing/2014/main" id="{00000000-0008-0000-0200-000006000000}"/>
              </a:ext>
            </a:extLst>
          </p:cNvPr>
          <p:cNvGraphicFramePr>
            <a:graphicFrameLocks/>
          </p:cNvGraphicFramePr>
          <p:nvPr>
            <p:extLst>
              <p:ext uri="{D42A27DB-BD31-4B8C-83A1-F6EECF244321}">
                <p14:modId xmlns:p14="http://schemas.microsoft.com/office/powerpoint/2010/main" val="4209139624"/>
              </p:ext>
            </p:extLst>
          </p:nvPr>
        </p:nvGraphicFramePr>
        <p:xfrm>
          <a:off x="829559" y="3315184"/>
          <a:ext cx="10906812" cy="2924666"/>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227706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Resim 3">
            <a:extLst>
              <a:ext uri="{FF2B5EF4-FFF2-40B4-BE49-F238E27FC236}">
                <a16:creationId xmlns="" xmlns:a16="http://schemas.microsoft.com/office/drawing/2014/main" id="{66B155C3-69A5-0E32-C57A-B49806F25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4403" y="1445721"/>
            <a:ext cx="3919760" cy="4047414"/>
          </a:xfrm>
          <a:prstGeom prst="rect">
            <a:avLst/>
          </a:prstGeom>
        </p:spPr>
      </p:pic>
      <p:sp>
        <p:nvSpPr>
          <p:cNvPr id="5" name="Metin kutusu 4">
            <a:extLst>
              <a:ext uri="{FF2B5EF4-FFF2-40B4-BE49-F238E27FC236}">
                <a16:creationId xmlns="" xmlns:a16="http://schemas.microsoft.com/office/drawing/2014/main" id="{BC81AEF9-8B6A-4AB3-48A7-FEC31F171C1B}"/>
              </a:ext>
            </a:extLst>
          </p:cNvPr>
          <p:cNvSpPr txBox="1"/>
          <p:nvPr/>
        </p:nvSpPr>
        <p:spPr>
          <a:xfrm>
            <a:off x="152368" y="1699713"/>
            <a:ext cx="7214181" cy="3539430"/>
          </a:xfrm>
          <a:prstGeom prst="rect">
            <a:avLst/>
          </a:prstGeom>
          <a:noFill/>
        </p:spPr>
        <p:txBody>
          <a:bodyPr wrap="square" rtlCol="0">
            <a:spAutoFit/>
          </a:bodyPr>
          <a:lstStyle/>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Kimyasalların güvenli bir şekilde bertaraf edilmesi için ilgili firmalarla çalışmakta ve kimyasal atıkların takibini yapmaktayız.</a:t>
            </a:r>
          </a:p>
          <a:p>
            <a:pPr marL="285750" indent="-285750">
              <a:buFont typeface="Arial" panose="020B0604020202020204" pitchFamily="34" charset="0"/>
              <a:buChar char="•"/>
            </a:pPr>
            <a:endParaRPr lang="tr-TR"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Havuzlarımızda uygun hijyenik uygulama için minimum miktarda kimyasal kullanan otomatik dozaj sistemleri kullanmaktayız.</a:t>
            </a:r>
          </a:p>
          <a:p>
            <a:pPr marL="285750" indent="-285750">
              <a:buFont typeface="Arial" panose="020B0604020202020204" pitchFamily="34" charset="0"/>
              <a:buChar char="•"/>
            </a:pPr>
            <a:endParaRPr lang="tr-TR"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Dışarıdan hizmet aldığımız haşere mücadele firmasının kullandığı ilaçların insan sağlığına ve çevreye zarar vermeyen ürün olduğunu kontrol etmekteyiz.</a:t>
            </a:r>
          </a:p>
          <a:p>
            <a:pPr marL="285750" indent="-285750">
              <a:buFont typeface="Courier New" panose="02070309020205020404" pitchFamily="49" charset="0"/>
              <a:buChar char="o"/>
            </a:pPr>
            <a:endParaRPr lang="tr-TR"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Doğal tedbirlerden (sinek tutucu, yapışkanlı kâğıt vb.) daha fazla yararlanmaya çalışarak ilaçlama kaynaklı kimyasal tüketimini azaltmaya çalışmaktayız.</a:t>
            </a:r>
          </a:p>
          <a:p>
            <a:pPr marL="285750" indent="-285750">
              <a:buFont typeface="Arial" panose="020B0604020202020204" pitchFamily="34" charset="0"/>
              <a:buChar char="•"/>
            </a:pPr>
            <a:endParaRPr lang="tr-TR"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Kullandığımız genel kimyasalların biyolojik çözünürlüğü yüksek olup yeni alımlarda bu kriteri özellikle değerlendirmekteyiz.</a:t>
            </a:r>
          </a:p>
        </p:txBody>
      </p:sp>
      <p:sp>
        <p:nvSpPr>
          <p:cNvPr id="2" name="Dikdörtgen 1"/>
          <p:cNvSpPr/>
          <p:nvPr/>
        </p:nvSpPr>
        <p:spPr>
          <a:xfrm>
            <a:off x="3679248" y="680071"/>
            <a:ext cx="3476080" cy="523220"/>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KİMYASAL KULLANIMI</a:t>
            </a:r>
          </a:p>
        </p:txBody>
      </p:sp>
    </p:spTree>
    <p:extLst>
      <p:ext uri="{BB962C8B-B14F-4D97-AF65-F5344CB8AC3E}">
        <p14:creationId xmlns:p14="http://schemas.microsoft.com/office/powerpoint/2010/main" val="364291672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Metin kutusu 4">
            <a:extLst>
              <a:ext uri="{FF2B5EF4-FFF2-40B4-BE49-F238E27FC236}">
                <a16:creationId xmlns="" xmlns:a16="http://schemas.microsoft.com/office/drawing/2014/main" id="{BC81AEF9-8B6A-4AB3-48A7-FEC31F171C1B}"/>
              </a:ext>
            </a:extLst>
          </p:cNvPr>
          <p:cNvSpPr txBox="1"/>
          <p:nvPr/>
        </p:nvSpPr>
        <p:spPr>
          <a:xfrm>
            <a:off x="152368" y="1699713"/>
            <a:ext cx="7214181" cy="1077218"/>
          </a:xfrm>
          <a:prstGeom prst="rect">
            <a:avLst/>
          </a:prstGeom>
          <a:noFill/>
        </p:spPr>
        <p:txBody>
          <a:bodyPr wrap="square" rtlCol="0">
            <a:spAutoFit/>
          </a:bodyPr>
          <a:lstStyle/>
          <a:p>
            <a:pPr marL="285750" indent="-285750">
              <a:buFont typeface="Arial" panose="020B0604020202020204" pitchFamily="34" charset="0"/>
              <a:buChar char="•"/>
            </a:pPr>
            <a:r>
              <a:rPr lang="tr-TR" sz="1600" dirty="0" err="1">
                <a:latin typeface="Calibri" panose="020F0502020204030204" pitchFamily="34" charset="0"/>
                <a:cs typeface="Calibri" panose="020F0502020204030204" pitchFamily="34" charset="0"/>
              </a:rPr>
              <a:t>Room</a:t>
            </a:r>
            <a:r>
              <a:rPr lang="tr-TR" sz="1600" dirty="0">
                <a:latin typeface="Calibri" panose="020F0502020204030204" pitchFamily="34" charset="0"/>
                <a:cs typeface="Calibri" panose="020F0502020204030204" pitchFamily="34" charset="0"/>
              </a:rPr>
              <a:t> servis ve tüm alakart restoranlarımızda menülerimize QR kod üzerinden ulaşılmaktadır.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Aynı zamanda otel </a:t>
            </a:r>
            <a:r>
              <a:rPr lang="tr-TR" sz="1600" dirty="0" err="1">
                <a:latin typeface="Calibri" panose="020F0502020204030204" pitchFamily="34" charset="0"/>
                <a:cs typeface="Calibri" panose="020F0502020204030204" pitchFamily="34" charset="0"/>
              </a:rPr>
              <a:t>info</a:t>
            </a:r>
            <a:r>
              <a:rPr lang="tr-TR" sz="1600" dirty="0">
                <a:latin typeface="Calibri" panose="020F0502020204030204" pitchFamily="34" charset="0"/>
                <a:cs typeface="Calibri" panose="020F0502020204030204" pitchFamily="34" charset="0"/>
              </a:rPr>
              <a:t> kitapçıkları QR koda geçirilmiştir.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Bu sayede kağıt tüketiminin azalması hedeflenmektedir.</a:t>
            </a:r>
          </a:p>
        </p:txBody>
      </p:sp>
      <p:sp>
        <p:nvSpPr>
          <p:cNvPr id="2" name="Dikdörtgen 1"/>
          <p:cNvSpPr/>
          <p:nvPr/>
        </p:nvSpPr>
        <p:spPr>
          <a:xfrm>
            <a:off x="152368" y="668509"/>
            <a:ext cx="8000908" cy="523220"/>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KAĞIT TÜKETİMİNİN AZALTILMASI &amp; QR KODA GEÇİŞ</a:t>
            </a:r>
          </a:p>
        </p:txBody>
      </p:sp>
      <p:pic>
        <p:nvPicPr>
          <p:cNvPr id="7" name="Resim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3940" y="3431363"/>
            <a:ext cx="2380791" cy="3174388"/>
          </a:xfrm>
          <a:prstGeom prst="rect">
            <a:avLst/>
          </a:prstGeom>
        </p:spPr>
      </p:pic>
      <p:pic>
        <p:nvPicPr>
          <p:cNvPr id="8" name="Resim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1577" y="2364828"/>
            <a:ext cx="2419815" cy="4303986"/>
          </a:xfrm>
          <a:prstGeom prst="rect">
            <a:avLst/>
          </a:prstGeom>
        </p:spPr>
      </p:pic>
      <p:pic>
        <p:nvPicPr>
          <p:cNvPr id="9" name="Resim 8"/>
          <p:cNvPicPr>
            <a:picLocks noChangeAspect="1"/>
          </p:cNvPicPr>
          <p:nvPr/>
        </p:nvPicPr>
        <p:blipFill rotWithShape="1">
          <a:blip r:embed="rId4">
            <a:extLst>
              <a:ext uri="{28A0092B-C50C-407E-A947-70E740481C1C}">
                <a14:useLocalDpi xmlns:a14="http://schemas.microsoft.com/office/drawing/2010/main" val="0"/>
              </a:ext>
            </a:extLst>
          </a:blip>
          <a:srcRect l="916" t="1780" b="828"/>
          <a:stretch/>
        </p:blipFill>
        <p:spPr>
          <a:xfrm>
            <a:off x="4152822" y="3431363"/>
            <a:ext cx="3457274" cy="3174388"/>
          </a:xfrm>
          <a:prstGeom prst="rect">
            <a:avLst/>
          </a:prstGeom>
        </p:spPr>
      </p:pic>
    </p:spTree>
    <p:extLst>
      <p:ext uri="{BB962C8B-B14F-4D97-AF65-F5344CB8AC3E}">
        <p14:creationId xmlns:p14="http://schemas.microsoft.com/office/powerpoint/2010/main" val="173406383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Resim 2">
            <a:extLst>
              <a:ext uri="{FF2B5EF4-FFF2-40B4-BE49-F238E27FC236}">
                <a16:creationId xmlns="" xmlns:a16="http://schemas.microsoft.com/office/drawing/2014/main" id="{B95C1BE0-D99C-784E-CEA9-6853DA9C637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4665" b="16063"/>
          <a:stretch/>
        </p:blipFill>
        <p:spPr>
          <a:xfrm>
            <a:off x="8269262" y="1301262"/>
            <a:ext cx="2982026" cy="1336430"/>
          </a:xfrm>
          <a:prstGeom prst="rect">
            <a:avLst/>
          </a:prstGeom>
        </p:spPr>
      </p:pic>
      <p:sp>
        <p:nvSpPr>
          <p:cNvPr id="5" name="İçerik Yer Tutucusu 4">
            <a:extLst>
              <a:ext uri="{FF2B5EF4-FFF2-40B4-BE49-F238E27FC236}">
                <a16:creationId xmlns="" xmlns:a16="http://schemas.microsoft.com/office/drawing/2014/main" id="{67841E43-6ED8-A727-15EE-B1CACBEE64CC}"/>
              </a:ext>
            </a:extLst>
          </p:cNvPr>
          <p:cNvSpPr>
            <a:spLocks noGrp="1"/>
          </p:cNvSpPr>
          <p:nvPr>
            <p:ph idx="1"/>
          </p:nvPr>
        </p:nvSpPr>
        <p:spPr>
          <a:xfrm>
            <a:off x="227920" y="1342865"/>
            <a:ext cx="7939585" cy="1481017"/>
          </a:xfrm>
        </p:spPr>
        <p:txBody>
          <a:bodyPr>
            <a:normAutofit fontScale="70000" lnSpcReduction="20000"/>
          </a:bodyPr>
          <a:lstStyle/>
          <a:p>
            <a:r>
              <a:rPr lang="tr-TR" dirty="0">
                <a:latin typeface="Calibri" panose="020F0502020204030204" pitchFamily="34" charset="0"/>
                <a:cs typeface="Calibri" panose="020F0502020204030204" pitchFamily="34" charset="0"/>
              </a:rPr>
              <a:t>HHOMS uygulaması sayesinde tesise gelen misafirler ve tesiste çalışan personeller kağıt kullanımı konusunda bilinçlenmektedir. Uygulamanın hem misafirler hem de personeller tarafından kullanılması; kağıt tüketiminin azaltılması, israfın önlenmesi ve sürdürülebilir bir turizm açısından oldukça önemli bir yer tutmaktadır.</a:t>
            </a:r>
          </a:p>
        </p:txBody>
      </p:sp>
      <p:sp>
        <p:nvSpPr>
          <p:cNvPr id="4" name="Dikdörtgen 3"/>
          <p:cNvSpPr/>
          <p:nvPr/>
        </p:nvSpPr>
        <p:spPr>
          <a:xfrm>
            <a:off x="512042" y="505959"/>
            <a:ext cx="10421379" cy="523220"/>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KAĞIT TÜKETİMİNİN AZALTILMASI &amp; TELEFON UYGULAMASINA GEÇİŞ</a:t>
            </a:r>
          </a:p>
        </p:txBody>
      </p:sp>
      <p:pic>
        <p:nvPicPr>
          <p:cNvPr id="2" name="Resim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9712" y="2651453"/>
            <a:ext cx="2022911" cy="4206547"/>
          </a:xfrm>
          <a:prstGeom prst="rect">
            <a:avLst/>
          </a:prstGeom>
        </p:spPr>
      </p:pic>
      <p:pic>
        <p:nvPicPr>
          <p:cNvPr id="6" name="Resim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67505" y="2681571"/>
            <a:ext cx="1878344" cy="4176429"/>
          </a:xfrm>
          <a:prstGeom prst="rect">
            <a:avLst/>
          </a:prstGeom>
        </p:spPr>
      </p:pic>
      <p:pic>
        <p:nvPicPr>
          <p:cNvPr id="7" name="Resim 6"/>
          <p:cNvPicPr>
            <a:picLocks noChangeAspect="1"/>
          </p:cNvPicPr>
          <p:nvPr/>
        </p:nvPicPr>
        <p:blipFill rotWithShape="1">
          <a:blip r:embed="rId6">
            <a:extLst>
              <a:ext uri="{28A0092B-C50C-407E-A947-70E740481C1C}">
                <a14:useLocalDpi xmlns:a14="http://schemas.microsoft.com/office/drawing/2010/main" val="0"/>
              </a:ext>
            </a:extLst>
          </a:blip>
          <a:srcRect t="545"/>
          <a:stretch/>
        </p:blipFill>
        <p:spPr>
          <a:xfrm>
            <a:off x="4817084" y="2646485"/>
            <a:ext cx="1935959" cy="4211515"/>
          </a:xfrm>
          <a:prstGeom prst="rect">
            <a:avLst/>
          </a:prstGeom>
        </p:spPr>
      </p:pic>
    </p:spTree>
    <p:extLst>
      <p:ext uri="{BB962C8B-B14F-4D97-AF65-F5344CB8AC3E}">
        <p14:creationId xmlns:p14="http://schemas.microsoft.com/office/powerpoint/2010/main" val="406028878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95223" y="-173421"/>
            <a:ext cx="9692640" cy="1325562"/>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YEREL HALKIN DESTEKLENMESİ-ONAYLI TEDARİKÇİ LİSTESİ </a:t>
            </a:r>
          </a:p>
        </p:txBody>
      </p:sp>
      <p:graphicFrame>
        <p:nvGraphicFramePr>
          <p:cNvPr id="7" name="İçerik Yer Tutucusu 6"/>
          <p:cNvGraphicFramePr>
            <a:graphicFrameLocks noGrp="1"/>
          </p:cNvGraphicFramePr>
          <p:nvPr>
            <p:ph idx="1"/>
            <p:extLst>
              <p:ext uri="{D42A27DB-BD31-4B8C-83A1-F6EECF244321}">
                <p14:modId xmlns:p14="http://schemas.microsoft.com/office/powerpoint/2010/main" val="1841841577"/>
              </p:ext>
            </p:extLst>
          </p:nvPr>
        </p:nvGraphicFramePr>
        <p:xfrm>
          <a:off x="6455979" y="1615965"/>
          <a:ext cx="5186856"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5" name="Dikdörtgen 4"/>
          <p:cNvSpPr/>
          <p:nvPr/>
        </p:nvSpPr>
        <p:spPr>
          <a:xfrm>
            <a:off x="178676" y="1433260"/>
            <a:ext cx="6096000" cy="5355312"/>
          </a:xfrm>
          <a:prstGeom prst="rect">
            <a:avLst/>
          </a:prstGeom>
        </p:spPr>
        <p:txBody>
          <a:bodyPr>
            <a:spAutoFit/>
          </a:bodyPr>
          <a:lstStyle/>
          <a:p>
            <a:r>
              <a:rPr lang="tr-TR" dirty="0">
                <a:latin typeface="Calibri" panose="020F0502020204030204" pitchFamily="34" charset="0"/>
                <a:cs typeface="Calibri" panose="020F0502020204030204" pitchFamily="34" charset="0"/>
              </a:rPr>
              <a:t>Yerel bölgedeki firmaları ve üreticileri desteklemeye önem vermekteyiz. Karbon ayak izimizi de bu sayede düşürmeyi amaçlamaktayız. </a:t>
            </a:r>
          </a:p>
          <a:p>
            <a:r>
              <a:rPr lang="tr-TR" dirty="0">
                <a:latin typeface="Calibri" panose="020F0502020204030204" pitchFamily="34" charset="0"/>
                <a:cs typeface="Calibri" panose="020F0502020204030204" pitchFamily="34" charset="0"/>
              </a:rPr>
              <a:t>Aynı zamanda yerel-bölgesel girişimcileri destekleyerek teşvik etmekteyiz. Kendilerini geliştirecek öneriler verip; çevremize yaptıkları işleri önermekteyiz.</a:t>
            </a:r>
          </a:p>
          <a:p>
            <a:endParaRPr lang="tr-TR" dirty="0">
              <a:latin typeface="Calibri" panose="020F0502020204030204" pitchFamily="34" charset="0"/>
              <a:cs typeface="Calibri" panose="020F0502020204030204" pitchFamily="34" charset="0"/>
            </a:endParaRPr>
          </a:p>
          <a:p>
            <a:r>
              <a:rPr lang="tr-TR" dirty="0">
                <a:latin typeface="Calibri" panose="020F0502020204030204" pitchFamily="34" charset="0"/>
                <a:cs typeface="Calibri" panose="020F0502020204030204" pitchFamily="34" charset="0"/>
              </a:rPr>
              <a:t>Yerel tedarikçi oranımız 2023 yılında %</a:t>
            </a:r>
            <a:r>
              <a:rPr lang="tr-TR" dirty="0" smtClean="0">
                <a:latin typeface="Calibri" panose="020F0502020204030204" pitchFamily="34" charset="0"/>
                <a:cs typeface="Calibri" panose="020F0502020204030204" pitchFamily="34" charset="0"/>
              </a:rPr>
              <a:t>76,8’dir</a:t>
            </a:r>
            <a:r>
              <a:rPr lang="tr-TR" dirty="0">
                <a:latin typeface="Calibri" panose="020F0502020204030204" pitchFamily="34" charset="0"/>
                <a:cs typeface="Calibri" panose="020F0502020204030204" pitchFamily="34" charset="0"/>
              </a:rPr>
              <a:t>. </a:t>
            </a:r>
          </a:p>
          <a:p>
            <a:r>
              <a:rPr lang="tr-TR" dirty="0">
                <a:latin typeface="Calibri" panose="020F0502020204030204" pitchFamily="34" charset="0"/>
                <a:cs typeface="Calibri" panose="020F0502020204030204" pitchFamily="34" charset="0"/>
              </a:rPr>
              <a:t>2024 yılında hedefimiz %</a:t>
            </a:r>
            <a:r>
              <a:rPr lang="tr-TR" dirty="0" smtClean="0">
                <a:latin typeface="Calibri" panose="020F0502020204030204" pitchFamily="34" charset="0"/>
                <a:cs typeface="Calibri" panose="020F0502020204030204" pitchFamily="34" charset="0"/>
              </a:rPr>
              <a:t>77’dir. 2024 yılında gerçekleşen %</a:t>
            </a:r>
            <a:r>
              <a:rPr lang="tr-TR" dirty="0">
                <a:latin typeface="Calibri" panose="020F0502020204030204" pitchFamily="34" charset="0"/>
                <a:cs typeface="Calibri" panose="020F0502020204030204" pitchFamily="34" charset="0"/>
              </a:rPr>
              <a:t>75,99’dur. </a:t>
            </a:r>
            <a:r>
              <a:rPr lang="tr-TR" dirty="0" smtClean="0">
                <a:latin typeface="Calibri" panose="020F0502020204030204" pitchFamily="34" charset="0"/>
                <a:cs typeface="Calibri" panose="020F0502020204030204" pitchFamily="34" charset="0"/>
              </a:rPr>
              <a:t>2025 </a:t>
            </a:r>
            <a:r>
              <a:rPr lang="tr-TR" dirty="0">
                <a:latin typeface="Calibri" panose="020F0502020204030204" pitchFamily="34" charset="0"/>
                <a:cs typeface="Calibri" panose="020F0502020204030204" pitchFamily="34" charset="0"/>
              </a:rPr>
              <a:t>yılında hedefimiz %77’dir. </a:t>
            </a:r>
          </a:p>
          <a:p>
            <a:endParaRPr lang="tr-TR" dirty="0">
              <a:latin typeface="Calibri" panose="020F0502020204030204" pitchFamily="34" charset="0"/>
              <a:cs typeface="Calibri" panose="020F0502020204030204" pitchFamily="34" charset="0"/>
            </a:endParaRPr>
          </a:p>
          <a:p>
            <a:r>
              <a:rPr lang="tr-TR" dirty="0">
                <a:latin typeface="Calibri" panose="020F0502020204030204" pitchFamily="34" charset="0"/>
                <a:cs typeface="Calibri" panose="020F0502020204030204" pitchFamily="34" charset="0"/>
              </a:rPr>
              <a:t>Aynı zamanda sürdürülebilirlik adına önem arz eden sertifikaları bulunduran tedarikçiler ile çalışmaktayız.</a:t>
            </a:r>
          </a:p>
          <a:p>
            <a:endParaRPr lang="tr-TR" dirty="0">
              <a:latin typeface="Calibri" panose="020F0502020204030204" pitchFamily="34" charset="0"/>
              <a:cs typeface="Calibri" panose="020F0502020204030204" pitchFamily="34" charset="0"/>
            </a:endParaRPr>
          </a:p>
          <a:p>
            <a:r>
              <a:rPr lang="tr-TR" dirty="0">
                <a:latin typeface="Calibri" panose="020F0502020204030204" pitchFamily="34" charset="0"/>
                <a:cs typeface="Calibri" panose="020F0502020204030204" pitchFamily="34" charset="0"/>
              </a:rPr>
              <a:t>Orman ürünleri tedarik ettiğimiz firma FSC,</a:t>
            </a:r>
          </a:p>
          <a:p>
            <a:r>
              <a:rPr lang="tr-TR" dirty="0">
                <a:latin typeface="Calibri" panose="020F0502020204030204" pitchFamily="34" charset="0"/>
                <a:cs typeface="Calibri" panose="020F0502020204030204" pitchFamily="34" charset="0"/>
              </a:rPr>
              <a:t>Deniz ürünleri tedarik ettiğimiz firma MSC,</a:t>
            </a:r>
          </a:p>
          <a:p>
            <a:r>
              <a:rPr lang="tr-TR" dirty="0">
                <a:latin typeface="Calibri" panose="020F0502020204030204" pitchFamily="34" charset="0"/>
                <a:cs typeface="Calibri" panose="020F0502020204030204" pitchFamily="34" charset="0"/>
              </a:rPr>
              <a:t>Tekstil ürünleri tedarik ettiğimiz firma GOTS,</a:t>
            </a:r>
          </a:p>
          <a:p>
            <a:r>
              <a:rPr lang="tr-TR" dirty="0">
                <a:latin typeface="Calibri" panose="020F0502020204030204" pitchFamily="34" charset="0"/>
                <a:cs typeface="Calibri" panose="020F0502020204030204" pitchFamily="34" charset="0"/>
              </a:rPr>
              <a:t>Çoğu çalıştığımız firma ISO 14001 sertifikası bulundurmaktadır. </a:t>
            </a:r>
          </a:p>
          <a:p>
            <a:endParaRPr lang="tr-TR"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121875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ikdörtgen 1"/>
          <p:cNvSpPr/>
          <p:nvPr/>
        </p:nvSpPr>
        <p:spPr>
          <a:xfrm>
            <a:off x="528145" y="317078"/>
            <a:ext cx="5507790" cy="954107"/>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YENİLENEBİLİR ENERJİ KAYNAKLARI </a:t>
            </a:r>
          </a:p>
          <a:p>
            <a:r>
              <a:rPr lang="tr-TR" sz="2800" b="1" dirty="0">
                <a:solidFill>
                  <a:srgbClr val="FF0000"/>
                </a:solidFill>
                <a:latin typeface="Calibri" panose="020F0502020204030204" pitchFamily="34" charset="0"/>
                <a:cs typeface="Calibri" panose="020F0502020204030204" pitchFamily="34" charset="0"/>
              </a:rPr>
              <a:t>RT ENERJİ ŞİRKETİ</a:t>
            </a:r>
          </a:p>
        </p:txBody>
      </p:sp>
      <p:sp>
        <p:nvSpPr>
          <p:cNvPr id="3" name="Metin kutusu 2"/>
          <p:cNvSpPr txBox="1"/>
          <p:nvPr/>
        </p:nvSpPr>
        <p:spPr>
          <a:xfrm>
            <a:off x="528145" y="1271185"/>
            <a:ext cx="9577551" cy="2062103"/>
          </a:xfrm>
          <a:prstGeom prst="rect">
            <a:avLst/>
          </a:prstGeom>
          <a:noFill/>
        </p:spPr>
        <p:txBody>
          <a:bodyPr wrap="square" rtlCol="0">
            <a:spAutoFit/>
          </a:bodyPr>
          <a:lstStyle/>
          <a:p>
            <a:r>
              <a:rPr lang="tr-TR" sz="2000" b="1" dirty="0">
                <a:latin typeface="Calibri" panose="020F0502020204030204" pitchFamily="34" charset="0"/>
                <a:cs typeface="Calibri" panose="020F0502020204030204" pitchFamily="34" charset="0"/>
              </a:rPr>
              <a:t>RT ENERJİ 387,4 MW RES ÜRETİM SAHALARI</a:t>
            </a:r>
          </a:p>
          <a:p>
            <a:endParaRPr lang="tr-TR" b="1" dirty="0">
              <a:latin typeface="Calibri" panose="020F0502020204030204" pitchFamily="34" charset="0"/>
              <a:cs typeface="Calibri" panose="020F0502020204030204" pitchFamily="34" charset="0"/>
            </a:endParaRPr>
          </a:p>
          <a:p>
            <a:r>
              <a:rPr lang="tr-TR" dirty="0">
                <a:latin typeface="Calibri" panose="020F0502020204030204" pitchFamily="34" charset="0"/>
                <a:cs typeface="Calibri" panose="020F0502020204030204" pitchFamily="34" charset="0"/>
              </a:rPr>
              <a:t>Toplam 7 sahada 85 adet türbinde kurulu gücümüz 387,4 MW.</a:t>
            </a:r>
          </a:p>
          <a:p>
            <a:r>
              <a:rPr lang="tr-TR" dirty="0">
                <a:latin typeface="Calibri" panose="020F0502020204030204" pitchFamily="34" charset="0"/>
                <a:cs typeface="Calibri" panose="020F0502020204030204" pitchFamily="34" charset="0"/>
              </a:rPr>
              <a:t>387,4 MW Yıllık Üretim 918.864.539 Milyon </a:t>
            </a:r>
            <a:r>
              <a:rPr lang="tr-TR" dirty="0" err="1">
                <a:latin typeface="Calibri" panose="020F0502020204030204" pitchFamily="34" charset="0"/>
                <a:cs typeface="Calibri" panose="020F0502020204030204" pitchFamily="34" charset="0"/>
              </a:rPr>
              <a:t>kWh</a:t>
            </a:r>
            <a:r>
              <a:rPr lang="tr-TR" dirty="0">
                <a:latin typeface="Calibri" panose="020F0502020204030204" pitchFamily="34" charset="0"/>
                <a:cs typeface="Calibri" panose="020F0502020204030204" pitchFamily="34" charset="0"/>
              </a:rPr>
              <a:t> </a:t>
            </a:r>
          </a:p>
          <a:p>
            <a:r>
              <a:rPr lang="tr-TR" dirty="0">
                <a:latin typeface="Calibri" panose="020F0502020204030204" pitchFamily="34" charset="0"/>
                <a:cs typeface="Calibri" panose="020F0502020204030204" pitchFamily="34" charset="0"/>
              </a:rPr>
              <a:t>MW Başına Yıllık Üretim: 2.371.875 Milyon </a:t>
            </a:r>
            <a:r>
              <a:rPr lang="tr-TR" dirty="0" err="1">
                <a:latin typeface="Calibri" panose="020F0502020204030204" pitchFamily="34" charset="0"/>
                <a:cs typeface="Calibri" panose="020F0502020204030204" pitchFamily="34" charset="0"/>
              </a:rPr>
              <a:t>kWh</a:t>
            </a:r>
            <a:r>
              <a:rPr lang="tr-TR" dirty="0">
                <a:latin typeface="Calibri" panose="020F0502020204030204" pitchFamily="34" charset="0"/>
                <a:cs typeface="Calibri" panose="020F0502020204030204" pitchFamily="34" charset="0"/>
              </a:rPr>
              <a:t>/</a:t>
            </a:r>
            <a:r>
              <a:rPr lang="tr-TR" dirty="0" err="1">
                <a:latin typeface="Calibri" panose="020F0502020204030204" pitchFamily="34" charset="0"/>
                <a:cs typeface="Calibri" panose="020F0502020204030204" pitchFamily="34" charset="0"/>
              </a:rPr>
              <a:t>Kur.Güç</a:t>
            </a:r>
            <a:endParaRPr lang="tr-TR" dirty="0">
              <a:latin typeface="Calibri" panose="020F0502020204030204" pitchFamily="34" charset="0"/>
              <a:cs typeface="Calibri" panose="020F0502020204030204" pitchFamily="34" charset="0"/>
            </a:endParaRPr>
          </a:p>
          <a:p>
            <a:r>
              <a:rPr lang="tr-TR" dirty="0">
                <a:latin typeface="Calibri" panose="020F0502020204030204" pitchFamily="34" charset="0"/>
                <a:cs typeface="Calibri" panose="020F0502020204030204" pitchFamily="34" charset="0"/>
              </a:rPr>
              <a:t>Verimlilik:%95</a:t>
            </a:r>
          </a:p>
          <a:p>
            <a:endParaRPr lang="tr-TR" dirty="0">
              <a:latin typeface="Calibri" panose="020F0502020204030204" pitchFamily="34" charset="0"/>
              <a:cs typeface="Calibri" panose="020F0502020204030204" pitchFamily="34" charset="0"/>
            </a:endParaRPr>
          </a:p>
        </p:txBody>
      </p:sp>
      <p:pic>
        <p:nvPicPr>
          <p:cNvPr id="8" name="Resim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3984" y="1591473"/>
            <a:ext cx="3238146" cy="3724421"/>
          </a:xfrm>
          <a:prstGeom prst="rect">
            <a:avLst/>
          </a:prstGeom>
        </p:spPr>
      </p:pic>
      <p:pic>
        <p:nvPicPr>
          <p:cNvPr id="9" name="Resim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145" y="3333288"/>
            <a:ext cx="6879021" cy="3207606"/>
          </a:xfrm>
          <a:prstGeom prst="rect">
            <a:avLst/>
          </a:prstGeom>
        </p:spPr>
      </p:pic>
    </p:spTree>
    <p:extLst>
      <p:ext uri="{BB962C8B-B14F-4D97-AF65-F5344CB8AC3E}">
        <p14:creationId xmlns:p14="http://schemas.microsoft.com/office/powerpoint/2010/main" val="108474610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ikdörtgen 1"/>
          <p:cNvSpPr/>
          <p:nvPr/>
        </p:nvSpPr>
        <p:spPr>
          <a:xfrm>
            <a:off x="179303" y="333229"/>
            <a:ext cx="5668283" cy="523220"/>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TARLADAN SOFRAYA UYGULAMAMIZ</a:t>
            </a:r>
          </a:p>
        </p:txBody>
      </p:sp>
      <p:sp>
        <p:nvSpPr>
          <p:cNvPr id="4" name="Metin kutusu 3"/>
          <p:cNvSpPr txBox="1"/>
          <p:nvPr/>
        </p:nvSpPr>
        <p:spPr>
          <a:xfrm>
            <a:off x="179303" y="1479187"/>
            <a:ext cx="6402800" cy="3293209"/>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Kendi sera tesislerimizde ve çiftliklerimizde sürdürülebilirliği ana ilke edinerek ürettiğimiz ürünleri misafirlerimize sunarak “tarladan sofraya” uygulamasını hayata geçiriyor, sürdürülebilirliğe destek veriyoruz.</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2019 Yılında temelleri atılan </a:t>
            </a:r>
            <a:r>
              <a:rPr lang="tr-TR" sz="1600" dirty="0" err="1">
                <a:latin typeface="Calibri" panose="020F0502020204030204" pitchFamily="34" charset="0"/>
                <a:cs typeface="Calibri" panose="020F0502020204030204" pitchFamily="34" charset="0"/>
              </a:rPr>
              <a:t>Devtaş</a:t>
            </a:r>
            <a:r>
              <a:rPr lang="tr-TR" sz="1600" dirty="0">
                <a:latin typeface="Calibri" panose="020F0502020204030204" pitchFamily="34" charset="0"/>
                <a:cs typeface="Calibri" panose="020F0502020204030204" pitchFamily="34" charset="0"/>
              </a:rPr>
              <a:t> A.Ş Antalya/Manavgat’ta tarım sektöründe hizmet veren bir şirkettir. Manavgat/Çakış mevkiinde bulunan 15 dönümlük idari ve üretim binası, yine Manavgat’ta, </a:t>
            </a:r>
            <a:r>
              <a:rPr lang="tr-TR" sz="1600" dirty="0" err="1">
                <a:latin typeface="Calibri" panose="020F0502020204030204" pitchFamily="34" charset="0"/>
                <a:cs typeface="Calibri" panose="020F0502020204030204" pitchFamily="34" charset="0"/>
              </a:rPr>
              <a:t>ÇKS’ye</a:t>
            </a:r>
            <a:r>
              <a:rPr lang="tr-TR" sz="1600" dirty="0">
                <a:latin typeface="Calibri" panose="020F0502020204030204" pitchFamily="34" charset="0"/>
                <a:cs typeface="Calibri" panose="020F0502020204030204" pitchFamily="34" charset="0"/>
              </a:rPr>
              <a:t> kayıtlı 1000 dönümlük örtülü alanı ile 2020 yılının ikinci çeyreğinde inşaat aşamalarını tamamlamış ve faaliyete geçmiştir.</a:t>
            </a:r>
          </a:p>
          <a:p>
            <a:r>
              <a:rPr lang="tr-TR" sz="1600" dirty="0">
                <a:latin typeface="Calibri" panose="020F0502020204030204" pitchFamily="34" charset="0"/>
                <a:cs typeface="Calibri" panose="020F0502020204030204" pitchFamily="34" charset="0"/>
              </a:rPr>
              <a:t>Gerek yarattığı istihdam, gerekse bölge ekonomisine kattığı değer ile 6 ay gibi kısa bir sürede Türkiye’nin en önemli tropikal meyve konumuna yükselmiştir.</a:t>
            </a:r>
          </a:p>
          <a:p>
            <a:endParaRPr lang="tr-TR" sz="1600" dirty="0">
              <a:latin typeface="Calibri" panose="020F0502020204030204" pitchFamily="34" charset="0"/>
              <a:cs typeface="Calibri" panose="020F0502020204030204" pitchFamily="34" charset="0"/>
            </a:endParaRPr>
          </a:p>
        </p:txBody>
      </p:sp>
      <p:pic>
        <p:nvPicPr>
          <p:cNvPr id="8" name="Resim 7"/>
          <p:cNvPicPr>
            <a:picLocks noChangeAspect="1"/>
          </p:cNvPicPr>
          <p:nvPr/>
        </p:nvPicPr>
        <p:blipFill rotWithShape="1">
          <a:blip r:embed="rId2" cstate="print">
            <a:extLst>
              <a:ext uri="{28A0092B-C50C-407E-A947-70E740481C1C}">
                <a14:useLocalDpi xmlns:a14="http://schemas.microsoft.com/office/drawing/2010/main" val="0"/>
              </a:ext>
            </a:extLst>
          </a:blip>
          <a:srcRect t="12530" b="51551"/>
          <a:stretch/>
        </p:blipFill>
        <p:spPr>
          <a:xfrm>
            <a:off x="8111532" y="2241609"/>
            <a:ext cx="2988446" cy="2321393"/>
          </a:xfrm>
          <a:prstGeom prst="rect">
            <a:avLst/>
          </a:prstGeom>
        </p:spPr>
      </p:pic>
      <p:pic>
        <p:nvPicPr>
          <p:cNvPr id="9" name="Resim 8"/>
          <p:cNvPicPr>
            <a:picLocks noChangeAspect="1"/>
          </p:cNvPicPr>
          <p:nvPr/>
        </p:nvPicPr>
        <p:blipFill rotWithShape="1">
          <a:blip r:embed="rId3" cstate="print">
            <a:extLst>
              <a:ext uri="{28A0092B-C50C-407E-A947-70E740481C1C}">
                <a14:useLocalDpi xmlns:a14="http://schemas.microsoft.com/office/drawing/2010/main" val="0"/>
              </a:ext>
            </a:extLst>
          </a:blip>
          <a:srcRect t="24828" r="64204" b="55021"/>
          <a:stretch/>
        </p:blipFill>
        <p:spPr>
          <a:xfrm>
            <a:off x="9038195" y="705077"/>
            <a:ext cx="1135120" cy="1381968"/>
          </a:xfrm>
          <a:prstGeom prst="rect">
            <a:avLst/>
          </a:prstGeom>
        </p:spPr>
      </p:pic>
      <p:pic>
        <p:nvPicPr>
          <p:cNvPr id="10" name="Resim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673" y="5285124"/>
            <a:ext cx="11117226" cy="1448002"/>
          </a:xfrm>
          <a:prstGeom prst="rect">
            <a:avLst/>
          </a:prstGeom>
        </p:spPr>
      </p:pic>
    </p:spTree>
    <p:extLst>
      <p:ext uri="{BB962C8B-B14F-4D97-AF65-F5344CB8AC3E}">
        <p14:creationId xmlns:p14="http://schemas.microsoft.com/office/powerpoint/2010/main" val="198220319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ikdörtgen 1"/>
          <p:cNvSpPr/>
          <p:nvPr/>
        </p:nvSpPr>
        <p:spPr>
          <a:xfrm>
            <a:off x="179303" y="333229"/>
            <a:ext cx="5655651" cy="523220"/>
          </a:xfrm>
          <a:prstGeom prst="rect">
            <a:avLst/>
          </a:prstGeom>
        </p:spPr>
        <p:txBody>
          <a:bodyPr wrap="none">
            <a:spAutoFit/>
          </a:bodyPr>
          <a:lstStyle/>
          <a:p>
            <a:r>
              <a:rPr lang="tr-TR" sz="2800" b="1" dirty="0">
                <a:solidFill>
                  <a:srgbClr val="FF0000"/>
                </a:solidFill>
                <a:latin typeface="Calibri" panose="020F0502020204030204" pitchFamily="34" charset="0"/>
                <a:cs typeface="Calibri" panose="020F0502020204030204" pitchFamily="34" charset="0"/>
              </a:rPr>
              <a:t>TARLADAN SOFRAYA UYGULAMAMIZ</a:t>
            </a:r>
          </a:p>
        </p:txBody>
      </p:sp>
      <p:sp>
        <p:nvSpPr>
          <p:cNvPr id="4" name="Metin kutusu 3"/>
          <p:cNvSpPr txBox="1"/>
          <p:nvPr/>
        </p:nvSpPr>
        <p:spPr>
          <a:xfrm>
            <a:off x="179303" y="2055622"/>
            <a:ext cx="6402800" cy="1354217"/>
          </a:xfrm>
          <a:prstGeom prst="rect">
            <a:avLst/>
          </a:prstGeom>
          <a:noFill/>
        </p:spPr>
        <p:txBody>
          <a:bodyPr wrap="square" rtlCol="0">
            <a:spAutoFit/>
          </a:bodyPr>
          <a:lstStyle/>
          <a:p>
            <a:r>
              <a:rPr lang="tr-TR" sz="1600" dirty="0" err="1">
                <a:latin typeface="Calibri" panose="020F0502020204030204" pitchFamily="34" charset="0"/>
                <a:cs typeface="Calibri" panose="020F0502020204030204" pitchFamily="34" charset="0"/>
              </a:rPr>
              <a:t>Devtaş</a:t>
            </a:r>
            <a:r>
              <a:rPr lang="tr-TR" sz="1600" dirty="0">
                <a:latin typeface="Calibri" panose="020F0502020204030204" pitchFamily="34" charset="0"/>
                <a:cs typeface="Calibri" panose="020F0502020204030204" pitchFamily="34" charset="0"/>
              </a:rPr>
              <a:t> A.Ş ,’’İYİ TARIM UYGULAMALARI SERTİFİKASI’’ (İTU) kriterlerine uygun olarak; insan sağlığına  zararlı kimyasal, mikrobiyolojik, fiziksel kalıntılar içermeyen, çevreyi kirletmeyen ve doğal dengeye zarar vermeden üretim yapmaktadır.</a:t>
            </a:r>
          </a:p>
          <a:p>
            <a:endParaRPr lang="tr-TR" sz="1600" dirty="0">
              <a:latin typeface="Calibri" panose="020F0502020204030204" pitchFamily="34" charset="0"/>
              <a:cs typeface="Calibri" panose="020F0502020204030204" pitchFamily="34" charset="0"/>
            </a:endParaRPr>
          </a:p>
        </p:txBody>
      </p:sp>
      <p:pic>
        <p:nvPicPr>
          <p:cNvPr id="7" name="Resim 6"/>
          <p:cNvPicPr>
            <a:picLocks noChangeAspect="1"/>
          </p:cNvPicPr>
          <p:nvPr/>
        </p:nvPicPr>
        <p:blipFill rotWithShape="1">
          <a:blip r:embed="rId2" cstate="print">
            <a:extLst>
              <a:ext uri="{28A0092B-C50C-407E-A947-70E740481C1C}">
                <a14:useLocalDpi xmlns:a14="http://schemas.microsoft.com/office/drawing/2010/main" val="0"/>
              </a:ext>
            </a:extLst>
          </a:blip>
          <a:srcRect l="3931" t="29309" r="3848" b="10804"/>
          <a:stretch/>
        </p:blipFill>
        <p:spPr>
          <a:xfrm>
            <a:off x="7969745" y="2055622"/>
            <a:ext cx="3160710" cy="4438625"/>
          </a:xfrm>
          <a:prstGeom prst="rect">
            <a:avLst/>
          </a:prstGeom>
        </p:spPr>
      </p:pic>
      <p:pic>
        <p:nvPicPr>
          <p:cNvPr id="9" name="Resim 8"/>
          <p:cNvPicPr>
            <a:picLocks noChangeAspect="1"/>
          </p:cNvPicPr>
          <p:nvPr/>
        </p:nvPicPr>
        <p:blipFill rotWithShape="1">
          <a:blip r:embed="rId3" cstate="print">
            <a:extLst>
              <a:ext uri="{28A0092B-C50C-407E-A947-70E740481C1C}">
                <a14:useLocalDpi xmlns:a14="http://schemas.microsoft.com/office/drawing/2010/main" val="0"/>
              </a:ext>
            </a:extLst>
          </a:blip>
          <a:srcRect t="24828" r="64204" b="55021"/>
          <a:stretch/>
        </p:blipFill>
        <p:spPr>
          <a:xfrm>
            <a:off x="9886527" y="137519"/>
            <a:ext cx="1135120" cy="1381968"/>
          </a:xfrm>
          <a:prstGeom prst="rect">
            <a:avLst/>
          </a:prstGeom>
        </p:spPr>
      </p:pic>
      <p:pic>
        <p:nvPicPr>
          <p:cNvPr id="10" name="Resim 9"/>
          <p:cNvPicPr>
            <a:picLocks noChangeAspect="1"/>
          </p:cNvPicPr>
          <p:nvPr/>
        </p:nvPicPr>
        <p:blipFill rotWithShape="1">
          <a:blip r:embed="rId3" cstate="print">
            <a:extLst>
              <a:ext uri="{28A0092B-C50C-407E-A947-70E740481C1C}">
                <a14:useLocalDpi xmlns:a14="http://schemas.microsoft.com/office/drawing/2010/main" val="0"/>
              </a:ext>
            </a:extLst>
          </a:blip>
          <a:srcRect l="745" t="50995" r="42377" b="39309"/>
          <a:stretch/>
        </p:blipFill>
        <p:spPr>
          <a:xfrm>
            <a:off x="5937477" y="435892"/>
            <a:ext cx="1803668" cy="664922"/>
          </a:xfrm>
          <a:prstGeom prst="rect">
            <a:avLst/>
          </a:prstGeom>
        </p:spPr>
      </p:pic>
      <p:pic>
        <p:nvPicPr>
          <p:cNvPr id="3" name="Resim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024" y="3864134"/>
            <a:ext cx="7539377" cy="2630113"/>
          </a:xfrm>
          <a:prstGeom prst="rect">
            <a:avLst/>
          </a:prstGeom>
        </p:spPr>
      </p:pic>
    </p:spTree>
    <p:extLst>
      <p:ext uri="{BB962C8B-B14F-4D97-AF65-F5344CB8AC3E}">
        <p14:creationId xmlns:p14="http://schemas.microsoft.com/office/powerpoint/2010/main" val="337249593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150402" y="-70945"/>
            <a:ext cx="9692640" cy="1325562"/>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YEREL-BÖLGESEL İSTİHDAM</a:t>
            </a:r>
          </a:p>
        </p:txBody>
      </p:sp>
      <p:sp>
        <p:nvSpPr>
          <p:cNvPr id="3" name="İçerik Yer Tutucusu 2"/>
          <p:cNvSpPr>
            <a:spLocks noGrp="1"/>
          </p:cNvSpPr>
          <p:nvPr>
            <p:ph idx="1"/>
          </p:nvPr>
        </p:nvSpPr>
        <p:spPr>
          <a:xfrm>
            <a:off x="150402" y="1672403"/>
            <a:ext cx="10885460" cy="4958310"/>
          </a:xfrm>
        </p:spPr>
        <p:txBody>
          <a:bodyPr>
            <a:noAutofit/>
          </a:bodyPr>
          <a:lstStyle/>
          <a:p>
            <a:pPr marL="0" indent="0">
              <a:buNone/>
            </a:pPr>
            <a:r>
              <a:rPr lang="tr-TR" sz="1600" dirty="0">
                <a:latin typeface="Calibri" panose="020F0502020204030204" pitchFamily="34" charset="0"/>
                <a:cs typeface="Calibri" panose="020F0502020204030204" pitchFamily="34" charset="0"/>
              </a:rPr>
              <a:t>Yerel bölgeye destek vermekteyiz. Yerel istihdam oranı 2023 yılında %8’dir. 2024 </a:t>
            </a:r>
            <a:r>
              <a:rPr lang="tr-TR" sz="1600" dirty="0" smtClean="0">
                <a:latin typeface="Calibri" panose="020F0502020204030204" pitchFamily="34" charset="0"/>
                <a:cs typeface="Calibri" panose="020F0502020204030204" pitchFamily="34" charset="0"/>
              </a:rPr>
              <a:t>yılında %8’dir. 2025 yılında </a:t>
            </a:r>
            <a:r>
              <a:rPr lang="tr-TR" sz="1600" dirty="0">
                <a:latin typeface="Calibri" panose="020F0502020204030204" pitchFamily="34" charset="0"/>
                <a:cs typeface="Calibri" panose="020F0502020204030204" pitchFamily="34" charset="0"/>
              </a:rPr>
              <a:t>hedefimiz %9’dır.</a:t>
            </a:r>
          </a:p>
          <a:p>
            <a:pPr marL="0" indent="0">
              <a:buNone/>
            </a:pPr>
            <a:r>
              <a:rPr lang="tr-TR" sz="1600" dirty="0">
                <a:latin typeface="Calibri" panose="020F0502020204030204" pitchFamily="34" charset="0"/>
                <a:ea typeface="Calibri" panose="020F0502020204030204" pitchFamily="34" charset="0"/>
                <a:cs typeface="Calibri" panose="020F0502020204030204" pitchFamily="34" charset="0"/>
              </a:rPr>
              <a:t>Başarının çalışanın memnuniyeti ve katkılarıyla geleceğini bilen Stone </a:t>
            </a:r>
            <a:r>
              <a:rPr lang="tr-TR" sz="1600" dirty="0" err="1">
                <a:latin typeface="Calibri" panose="020F0502020204030204" pitchFamily="34" charset="0"/>
                <a:ea typeface="Calibri" panose="020F0502020204030204" pitchFamily="34" charset="0"/>
                <a:cs typeface="Calibri" panose="020F0502020204030204" pitchFamily="34" charset="0"/>
              </a:rPr>
              <a:t>Group</a:t>
            </a:r>
            <a:r>
              <a:rPr lang="tr-TR" sz="1600" dirty="0">
                <a:latin typeface="Calibri" panose="020F0502020204030204" pitchFamily="34" charset="0"/>
                <a:ea typeface="Calibri" panose="020F0502020204030204" pitchFamily="34" charset="0"/>
                <a:cs typeface="Calibri" panose="020F0502020204030204" pitchFamily="34" charset="0"/>
              </a:rPr>
              <a:t> </a:t>
            </a:r>
            <a:r>
              <a:rPr lang="tr-TR" sz="1600" dirty="0" err="1">
                <a:latin typeface="Calibri" panose="020F0502020204030204" pitchFamily="34" charset="0"/>
                <a:ea typeface="Calibri" panose="020F0502020204030204" pitchFamily="34" charset="0"/>
                <a:cs typeface="Calibri" panose="020F0502020204030204" pitchFamily="34" charset="0"/>
              </a:rPr>
              <a:t>Hotels</a:t>
            </a:r>
            <a:r>
              <a:rPr lang="tr-TR" sz="1600" dirty="0">
                <a:latin typeface="Calibri" panose="020F0502020204030204" pitchFamily="34" charset="0"/>
                <a:ea typeface="Calibri" panose="020F0502020204030204" pitchFamily="34" charset="0"/>
                <a:cs typeface="Calibri" panose="020F0502020204030204" pitchFamily="34" charset="0"/>
              </a:rPr>
              <a:t>, buna uygun tutum ve çalışmalarına devam etmektedir.</a:t>
            </a:r>
            <a:r>
              <a:rPr lang="tr-TR" sz="1600" dirty="0">
                <a:latin typeface="Calibri" panose="020F0502020204030204" pitchFamily="34" charset="0"/>
                <a:ea typeface="Calibri" panose="020F0502020204030204" pitchFamily="34" charset="0"/>
                <a:cs typeface="Times New Roman" panose="02020603050405020304" pitchFamily="18" charset="0"/>
              </a:rPr>
              <a:t> </a:t>
            </a:r>
            <a:r>
              <a:rPr lang="tr-TR" sz="1600" dirty="0">
                <a:latin typeface="Calibri" panose="020F0502020204030204" pitchFamily="34" charset="0"/>
                <a:cs typeface="Calibri" panose="020F0502020204030204" pitchFamily="34" charset="0"/>
              </a:rPr>
              <a:t>Personel memnuniyet oranı 2023 yılında %29’dur. 2024 yılında hedefimiz %</a:t>
            </a:r>
            <a:r>
              <a:rPr lang="tr-TR" sz="1600" dirty="0" smtClean="0">
                <a:latin typeface="Calibri" panose="020F0502020204030204" pitchFamily="34" charset="0"/>
                <a:cs typeface="Calibri" panose="020F0502020204030204" pitchFamily="34" charset="0"/>
              </a:rPr>
              <a:t>36’dır. Personel </a:t>
            </a:r>
            <a:r>
              <a:rPr lang="tr-TR" sz="1600" dirty="0">
                <a:latin typeface="Calibri" panose="020F0502020204030204" pitchFamily="34" charset="0"/>
                <a:cs typeface="Calibri" panose="020F0502020204030204" pitchFamily="34" charset="0"/>
              </a:rPr>
              <a:t>memnuniyet oranı </a:t>
            </a:r>
            <a:r>
              <a:rPr lang="tr-TR" sz="1600" dirty="0" smtClean="0">
                <a:latin typeface="Calibri" panose="020F0502020204030204" pitchFamily="34" charset="0"/>
                <a:cs typeface="Calibri" panose="020F0502020204030204" pitchFamily="34" charset="0"/>
              </a:rPr>
              <a:t>2024 </a:t>
            </a:r>
            <a:r>
              <a:rPr lang="tr-TR" sz="1600" dirty="0">
                <a:latin typeface="Calibri" panose="020F0502020204030204" pitchFamily="34" charset="0"/>
                <a:cs typeface="Calibri" panose="020F0502020204030204" pitchFamily="34" charset="0"/>
              </a:rPr>
              <a:t>yılında </a:t>
            </a:r>
            <a:r>
              <a:rPr lang="tr-TR" sz="1600" dirty="0" smtClean="0">
                <a:latin typeface="Calibri" panose="020F0502020204030204" pitchFamily="34" charset="0"/>
                <a:cs typeface="Calibri" panose="020F0502020204030204" pitchFamily="34" charset="0"/>
              </a:rPr>
              <a:t>%29,58’dir. 2025 </a:t>
            </a:r>
            <a:r>
              <a:rPr lang="tr-TR" sz="1600" dirty="0">
                <a:latin typeface="Calibri" panose="020F0502020204030204" pitchFamily="34" charset="0"/>
                <a:cs typeface="Calibri" panose="020F0502020204030204" pitchFamily="34" charset="0"/>
              </a:rPr>
              <a:t>yılında hedefimiz %36’dır. </a:t>
            </a:r>
          </a:p>
          <a:p>
            <a:pPr marL="0" indent="0">
              <a:buNone/>
            </a:pPr>
            <a:r>
              <a:rPr lang="tr-TR" sz="1600" dirty="0">
                <a:latin typeface="Calibri" panose="020F0502020204030204" pitchFamily="34" charset="0"/>
                <a:cs typeface="Calibri" panose="020F0502020204030204" pitchFamily="34" charset="0"/>
              </a:rPr>
              <a:t>Personel öneri-şikayetlerinden gerçekleştirilen öneri-şikayet oranı 2023 yılında %66.7’dir. 2024 yılında hedefimiz %68’dir</a:t>
            </a:r>
            <a:r>
              <a:rPr lang="tr-TR" sz="1600" dirty="0" smtClean="0">
                <a:latin typeface="Calibri" panose="020F0502020204030204" pitchFamily="34" charset="0"/>
                <a:cs typeface="Calibri" panose="020F0502020204030204" pitchFamily="34" charset="0"/>
              </a:rPr>
              <a:t>. </a:t>
            </a:r>
            <a:r>
              <a:rPr lang="tr-TR" sz="1600" dirty="0">
                <a:latin typeface="Calibri" panose="020F0502020204030204" pitchFamily="34" charset="0"/>
                <a:cs typeface="Calibri" panose="020F0502020204030204" pitchFamily="34" charset="0"/>
              </a:rPr>
              <a:t>2024 yılı </a:t>
            </a:r>
            <a:r>
              <a:rPr lang="tr-TR" sz="1600" dirty="0" smtClean="0">
                <a:latin typeface="Calibri" panose="020F0502020204030204" pitchFamily="34" charset="0"/>
                <a:cs typeface="Calibri" panose="020F0502020204030204" pitchFamily="34" charset="0"/>
              </a:rPr>
              <a:t>personel </a:t>
            </a:r>
            <a:r>
              <a:rPr lang="tr-TR" sz="1600" dirty="0">
                <a:latin typeface="Calibri" panose="020F0502020204030204" pitchFamily="34" charset="0"/>
                <a:cs typeface="Calibri" panose="020F0502020204030204" pitchFamily="34" charset="0"/>
              </a:rPr>
              <a:t>öneri-şikayetlerinden gerçekleştirilen öneri-şikayet </a:t>
            </a:r>
            <a:r>
              <a:rPr lang="tr-TR" sz="1600" dirty="0" smtClean="0">
                <a:latin typeface="Calibri" panose="020F0502020204030204" pitchFamily="34" charset="0"/>
                <a:cs typeface="Calibri" panose="020F0502020204030204" pitchFamily="34" charset="0"/>
              </a:rPr>
              <a:t>oranı %70’dir. 2025 yılında hedefimiz %72’dir.</a:t>
            </a:r>
          </a:p>
          <a:p>
            <a:pPr marL="0" indent="0">
              <a:buNone/>
            </a:pPr>
            <a:r>
              <a:rPr lang="tr-TR" sz="1600" dirty="0" smtClean="0">
                <a:latin typeface="Calibri" panose="020F0502020204030204" pitchFamily="34" charset="0"/>
                <a:cs typeface="Calibri" panose="020F0502020204030204" pitchFamily="34" charset="0"/>
              </a:rPr>
              <a:t>Personel eğitim seviyesini hep daha yukarıya taşımak </a:t>
            </a:r>
            <a:r>
              <a:rPr lang="tr-TR" sz="1600" dirty="0" smtClean="0">
                <a:solidFill>
                  <a:srgbClr val="000000"/>
                </a:solidFill>
                <a:latin typeface="Calibri" panose="020F0502020204030204" pitchFamily="34" charset="0"/>
                <a:ea typeface="Times New Roman" panose="02020603050405020304" pitchFamily="18" charset="0"/>
                <a:cs typeface="Calibri" panose="020F0502020204030204" pitchFamily="34" charset="0"/>
              </a:rPr>
              <a:t>Stone </a:t>
            </a:r>
            <a:r>
              <a:rPr lang="tr-TR" sz="1600" dirty="0" err="1" smtClean="0">
                <a:solidFill>
                  <a:srgbClr val="000000"/>
                </a:solidFill>
                <a:latin typeface="Calibri" panose="020F0502020204030204" pitchFamily="34" charset="0"/>
                <a:ea typeface="Times New Roman" panose="02020603050405020304" pitchFamily="18" charset="0"/>
                <a:cs typeface="Calibri" panose="020F0502020204030204" pitchFamily="34" charset="0"/>
              </a:rPr>
              <a:t>Group</a:t>
            </a:r>
            <a:r>
              <a:rPr lang="tr-TR" sz="1600" dirty="0" smtClean="0">
                <a:solidFill>
                  <a:srgbClr val="000000"/>
                </a:solidFill>
                <a:latin typeface="Calibri" panose="020F0502020204030204" pitchFamily="34" charset="0"/>
                <a:ea typeface="Times New Roman" panose="02020603050405020304" pitchFamily="18" charset="0"/>
                <a:cs typeface="Calibri" panose="020F0502020204030204" pitchFamily="34" charset="0"/>
              </a:rPr>
              <a:t> &amp; </a:t>
            </a:r>
            <a:r>
              <a:rPr lang="tr-TR" sz="1600" dirty="0" err="1" smtClean="0">
                <a:solidFill>
                  <a:srgbClr val="000000"/>
                </a:solidFill>
                <a:latin typeface="Calibri" panose="020F0502020204030204" pitchFamily="34" charset="0"/>
                <a:ea typeface="Times New Roman" panose="02020603050405020304" pitchFamily="18" charset="0"/>
                <a:cs typeface="Calibri" panose="020F0502020204030204" pitchFamily="34" charset="0"/>
              </a:rPr>
              <a:t>Hotels</a:t>
            </a:r>
            <a:r>
              <a:rPr lang="tr-TR" sz="1600" dirty="0" smtClean="0">
                <a:latin typeface="Calibri" panose="020F0502020204030204" pitchFamily="34" charset="0"/>
                <a:cs typeface="Calibri" panose="020F0502020204030204" pitchFamily="34" charset="0"/>
              </a:rPr>
              <a:t> olarak amaçlarımız arasında yer almaktadır. Mevcuttaki personellerimizden ilkokul mezunlarını ortaokula, ortaokul mezunlarını liseye, lise mezunlarını üniversite öğrenimine teşvik etmekteyiz. Bunun yanı sıra işe alımlarda her sene üniversite mezunu işe alma oranını arttırmayı hedeflemekteyiz.</a:t>
            </a:r>
          </a:p>
          <a:p>
            <a:pPr marL="0" indent="0">
              <a:buNone/>
            </a:pPr>
            <a:r>
              <a:rPr lang="tr-TR" sz="1600" dirty="0" smtClean="0">
                <a:latin typeface="Calibri" panose="020F0502020204030204" pitchFamily="34" charset="0"/>
                <a:cs typeface="Calibri" panose="020F0502020204030204" pitchFamily="34" charset="0"/>
              </a:rPr>
              <a:t>Mevcuttaki </a:t>
            </a:r>
            <a:r>
              <a:rPr lang="tr-TR" sz="1600" dirty="0">
                <a:latin typeface="Calibri" panose="020F0502020204030204" pitchFamily="34" charset="0"/>
                <a:cs typeface="Calibri" panose="020F0502020204030204" pitchFamily="34" charset="0"/>
              </a:rPr>
              <a:t>personellerimizden </a:t>
            </a:r>
            <a:r>
              <a:rPr lang="tr-TR" sz="1600" dirty="0" err="1">
                <a:latin typeface="Calibri" panose="020F0502020204030204" pitchFamily="34" charset="0"/>
                <a:cs typeface="Calibri" panose="020F0502020204030204" pitchFamily="34" charset="0"/>
              </a:rPr>
              <a:t>Önlisans+Lisans</a:t>
            </a:r>
            <a:r>
              <a:rPr lang="tr-TR" sz="1600" dirty="0">
                <a:latin typeface="Calibri" panose="020F0502020204030204" pitchFamily="34" charset="0"/>
                <a:cs typeface="Calibri" panose="020F0502020204030204" pitchFamily="34" charset="0"/>
              </a:rPr>
              <a:t> mezunu olan oranı </a:t>
            </a:r>
            <a:r>
              <a:rPr lang="tr-TR" sz="1600" dirty="0" smtClean="0">
                <a:latin typeface="Calibri" panose="020F0502020204030204" pitchFamily="34" charset="0"/>
                <a:cs typeface="Calibri" panose="020F0502020204030204" pitchFamily="34" charset="0"/>
              </a:rPr>
              <a:t>2023 yılında </a:t>
            </a:r>
            <a:r>
              <a:rPr lang="tr-TR" sz="1600" dirty="0">
                <a:latin typeface="Calibri" panose="020F0502020204030204" pitchFamily="34" charset="0"/>
                <a:cs typeface="Calibri" panose="020F0502020204030204" pitchFamily="34" charset="0"/>
              </a:rPr>
              <a:t>%8,4’dür. 2024 yılında hedefimiz %</a:t>
            </a:r>
            <a:r>
              <a:rPr lang="tr-TR" sz="1600" dirty="0" smtClean="0">
                <a:latin typeface="Calibri" panose="020F0502020204030204" pitchFamily="34" charset="0"/>
                <a:cs typeface="Calibri" panose="020F0502020204030204" pitchFamily="34" charset="0"/>
              </a:rPr>
              <a:t>9,5’dur. 2024 </a:t>
            </a:r>
            <a:r>
              <a:rPr lang="tr-TR" sz="1600" dirty="0">
                <a:latin typeface="Calibri" panose="020F0502020204030204" pitchFamily="34" charset="0"/>
                <a:cs typeface="Calibri" panose="020F0502020204030204" pitchFamily="34" charset="0"/>
              </a:rPr>
              <a:t>yılında </a:t>
            </a:r>
            <a:r>
              <a:rPr lang="tr-TR" sz="1600" dirty="0" err="1">
                <a:latin typeface="Calibri" panose="020F0502020204030204" pitchFamily="34" charset="0"/>
                <a:cs typeface="Calibri" panose="020F0502020204030204" pitchFamily="34" charset="0"/>
              </a:rPr>
              <a:t>Önlisans+Lisans</a:t>
            </a:r>
            <a:r>
              <a:rPr lang="tr-TR" sz="1600" dirty="0">
                <a:latin typeface="Calibri" panose="020F0502020204030204" pitchFamily="34" charset="0"/>
                <a:cs typeface="Calibri" panose="020F0502020204030204" pitchFamily="34" charset="0"/>
              </a:rPr>
              <a:t> mezunu olan oranı </a:t>
            </a:r>
            <a:r>
              <a:rPr lang="tr-TR" sz="1600" dirty="0" smtClean="0">
                <a:latin typeface="Calibri" panose="020F0502020204030204" pitchFamily="34" charset="0"/>
                <a:cs typeface="Calibri" panose="020F0502020204030204" pitchFamily="34" charset="0"/>
              </a:rPr>
              <a:t>%12’dir. 2025 yılında hedefimiz %13’dür.</a:t>
            </a:r>
            <a:endParaRPr lang="tr-TR" sz="1600" dirty="0">
              <a:latin typeface="Calibri" panose="020F0502020204030204" pitchFamily="34" charset="0"/>
              <a:cs typeface="Calibri" panose="020F0502020204030204" pitchFamily="34" charset="0"/>
            </a:endParaRPr>
          </a:p>
          <a:p>
            <a:pPr marL="0" indent="0">
              <a:buNone/>
            </a:pPr>
            <a:endParaRPr lang="tr-TR" sz="1600" dirty="0">
              <a:latin typeface="Calibri" panose="020F0502020204030204" pitchFamily="34" charset="0"/>
              <a:cs typeface="Calibri" panose="020F0502020204030204" pitchFamily="34" charset="0"/>
            </a:endParaRPr>
          </a:p>
          <a:p>
            <a:pPr marL="0" indent="0">
              <a:buNone/>
            </a:pPr>
            <a:endParaRPr lang="tr-TR" sz="1600"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tr-TR" sz="1600" dirty="0">
              <a:latin typeface="Calibri" panose="020F0502020204030204" pitchFamily="34" charset="0"/>
              <a:cs typeface="Calibri" panose="020F0502020204030204" pitchFamily="34" charset="0"/>
            </a:endParaRPr>
          </a:p>
          <a:p>
            <a:pPr marL="0" indent="0">
              <a:buNone/>
            </a:pPr>
            <a:endParaRPr lang="tr-TR"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3422718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İçerik Yer Tutucusu 2"/>
          <p:cNvSpPr>
            <a:spLocks noGrp="1"/>
          </p:cNvSpPr>
          <p:nvPr>
            <p:ph idx="1"/>
          </p:nvPr>
        </p:nvSpPr>
        <p:spPr>
          <a:xfrm>
            <a:off x="203059" y="1612647"/>
            <a:ext cx="9584804" cy="4958310"/>
          </a:xfrm>
        </p:spPr>
        <p:txBody>
          <a:bodyPr>
            <a:noAutofit/>
          </a:bodyPr>
          <a:lstStyle/>
          <a:p>
            <a:pPr marL="0" indent="0">
              <a:buNone/>
            </a:pPr>
            <a:r>
              <a:rPr lang="tr-TR"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Hayattaki varlıklarının ve Stone </a:t>
            </a:r>
            <a:r>
              <a:rPr lang="tr-TR" sz="16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Group</a:t>
            </a:r>
            <a:r>
              <a:rPr lang="tr-TR"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&amp; </a:t>
            </a:r>
            <a:r>
              <a:rPr lang="tr-TR" sz="16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Hotels</a:t>
            </a:r>
            <a:r>
              <a:rPr lang="tr-TR"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bünyesine kattıkları değerin daima farkında olduğumuz ve desteklediğimiz kadınların istihdam oranı </a:t>
            </a:r>
            <a:r>
              <a:rPr lang="tr-TR" sz="1600" dirty="0">
                <a:latin typeface="Calibri" panose="020F0502020204030204" pitchFamily="34" charset="0"/>
                <a:cs typeface="Calibri" panose="020F0502020204030204" pitchFamily="34" charset="0"/>
              </a:rPr>
              <a:t>2023 yılında %37’dür. 2024 yılında </a:t>
            </a:r>
            <a:r>
              <a:rPr lang="tr-TR" sz="1600" dirty="0" smtClean="0">
                <a:latin typeface="Calibri" panose="020F0502020204030204" pitchFamily="34" charset="0"/>
                <a:cs typeface="Calibri" panose="020F0502020204030204" pitchFamily="34" charset="0"/>
              </a:rPr>
              <a:t>%37’dir. 2025 yılında arttırmayı </a:t>
            </a:r>
            <a:r>
              <a:rPr lang="tr-TR" sz="1600" dirty="0">
                <a:latin typeface="Calibri" panose="020F0502020204030204" pitchFamily="34" charset="0"/>
                <a:cs typeface="Calibri" panose="020F0502020204030204" pitchFamily="34" charset="0"/>
              </a:rPr>
              <a:t>amaçlamaktayız ve hedefimiz %38’dir.</a:t>
            </a:r>
          </a:p>
          <a:p>
            <a:pPr marL="0" indent="0">
              <a:buNone/>
            </a:pPr>
            <a:r>
              <a:rPr lang="tr-TR"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Kadınların şirket yönetiminde olmaları için destek verir, eşit fırsatlar sunarız. Kadın terfi edenlerin oranı </a:t>
            </a:r>
            <a:r>
              <a:rPr lang="tr-TR" sz="1600" dirty="0">
                <a:latin typeface="Calibri" panose="020F0502020204030204" pitchFamily="34" charset="0"/>
                <a:cs typeface="Calibri" panose="020F0502020204030204" pitchFamily="34" charset="0"/>
              </a:rPr>
              <a:t>2023 yılında %2’dür. 2024 yılında </a:t>
            </a:r>
            <a:r>
              <a:rPr lang="tr-TR" sz="1600" dirty="0" smtClean="0">
                <a:latin typeface="Calibri" panose="020F0502020204030204" pitchFamily="34" charset="0"/>
                <a:cs typeface="Calibri" panose="020F0502020204030204" pitchFamily="34" charset="0"/>
              </a:rPr>
              <a:t>%1’dir. 2025 yılında hedefimiz </a:t>
            </a:r>
            <a:r>
              <a:rPr lang="tr-TR" sz="1600" dirty="0">
                <a:latin typeface="Calibri" panose="020F0502020204030204" pitchFamily="34" charset="0"/>
                <a:cs typeface="Calibri" panose="020F0502020204030204" pitchFamily="34" charset="0"/>
              </a:rPr>
              <a:t>%3’dür.</a:t>
            </a:r>
          </a:p>
          <a:p>
            <a:pPr marL="0" indent="0">
              <a:buNone/>
            </a:pPr>
            <a:r>
              <a:rPr lang="tr-TR" sz="1600" dirty="0">
                <a:latin typeface="Calibri" panose="020F0502020204030204" pitchFamily="34" charset="0"/>
                <a:ea typeface="Calibri" panose="020F0502020204030204" pitchFamily="34" charset="0"/>
                <a:cs typeface="Calibri" panose="020F0502020204030204" pitchFamily="34" charset="0"/>
              </a:rPr>
              <a:t>Çalışanlarımızın işe kabul edilme sürecinde tecrübe, beceri düzeyi ve liyakat gibi seçme ve değerlendirme koşullarımıza göre herkese hiçbir anlamda (milliyet, ırk, din, inanç, yaş, tabiiyet, cinsiyet, cinsel yönelim, medeni durumu, gebelik, engellilik) ayrım gözetmeksizin eşit fırsat tanınmaktadır.</a:t>
            </a:r>
          </a:p>
          <a:p>
            <a:pPr marL="0" indent="0">
              <a:buNone/>
            </a:pPr>
            <a:r>
              <a:rPr lang="tr-TR" sz="1600" dirty="0">
                <a:latin typeface="Calibri" panose="020F0502020204030204" pitchFamily="34" charset="0"/>
                <a:cs typeface="Calibri" panose="020F0502020204030204" pitchFamily="34" charset="0"/>
              </a:rPr>
              <a:t>Azınlık çalışan oranı 2023 yılında %0’dır. 2024 yılında </a:t>
            </a:r>
            <a:r>
              <a:rPr lang="tr-TR" sz="1600" dirty="0" smtClean="0">
                <a:latin typeface="Calibri" panose="020F0502020204030204" pitchFamily="34" charset="0"/>
                <a:cs typeface="Calibri" panose="020F0502020204030204" pitchFamily="34" charset="0"/>
              </a:rPr>
              <a:t>%2’dir. 2025 yılında hedefimiz </a:t>
            </a:r>
            <a:r>
              <a:rPr lang="tr-TR" sz="1600" dirty="0">
                <a:latin typeface="Calibri" panose="020F0502020204030204" pitchFamily="34" charset="0"/>
                <a:cs typeface="Calibri" panose="020F0502020204030204" pitchFamily="34" charset="0"/>
              </a:rPr>
              <a:t>%3’dür.</a:t>
            </a:r>
          </a:p>
          <a:p>
            <a:pPr marL="0" indent="0">
              <a:buNone/>
            </a:pPr>
            <a:r>
              <a:rPr lang="tr-TR" sz="1600" dirty="0">
                <a:latin typeface="Calibri" panose="020F0502020204030204" pitchFamily="34" charset="0"/>
                <a:cs typeface="Calibri" panose="020F0502020204030204" pitchFamily="34" charset="0"/>
              </a:rPr>
              <a:t>Engelli çalışan oranı 2023 yılında %3’dir. 2024 yılında </a:t>
            </a:r>
            <a:r>
              <a:rPr lang="tr-TR" sz="1600" dirty="0" smtClean="0">
                <a:latin typeface="Calibri" panose="020F0502020204030204" pitchFamily="34" charset="0"/>
                <a:cs typeface="Calibri" panose="020F0502020204030204" pitchFamily="34" charset="0"/>
              </a:rPr>
              <a:t>%2’dir. </a:t>
            </a:r>
            <a:r>
              <a:rPr lang="tr-TR" sz="1600" smtClean="0">
                <a:latin typeface="Calibri" panose="020F0502020204030204" pitchFamily="34" charset="0"/>
                <a:cs typeface="Calibri" panose="020F0502020204030204" pitchFamily="34" charset="0"/>
              </a:rPr>
              <a:t>2025 yılında hedefimiz </a:t>
            </a:r>
            <a:r>
              <a:rPr lang="tr-TR" sz="1600" dirty="0">
                <a:latin typeface="Calibri" panose="020F0502020204030204" pitchFamily="34" charset="0"/>
                <a:cs typeface="Calibri" panose="020F0502020204030204" pitchFamily="34" charset="0"/>
              </a:rPr>
              <a:t>%3’dür.</a:t>
            </a:r>
          </a:p>
          <a:p>
            <a:pPr marL="0" indent="0">
              <a:buNone/>
            </a:pPr>
            <a:endParaRPr lang="tr-TR" sz="1600" dirty="0">
              <a:latin typeface="Calibri" panose="020F0502020204030204" pitchFamily="34" charset="0"/>
              <a:cs typeface="Calibri" panose="020F0502020204030204" pitchFamily="34" charset="0"/>
            </a:endParaRPr>
          </a:p>
          <a:p>
            <a:pPr marL="0" indent="0">
              <a:buNone/>
            </a:pPr>
            <a:r>
              <a:rPr lang="tr-TR" sz="1600" dirty="0">
                <a:latin typeface="Calibri" panose="020F0502020204030204" pitchFamily="34" charset="0"/>
                <a:ea typeface="Calibri" panose="020F0502020204030204" pitchFamily="34" charset="0"/>
                <a:cs typeface="Calibri" panose="020F0502020204030204" pitchFamily="34" charset="0"/>
              </a:rPr>
              <a:t> </a:t>
            </a:r>
            <a:endParaRPr lang="tr-TR" sz="16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tr-TR" sz="1600" dirty="0">
              <a:latin typeface="Calibri" panose="020F0502020204030204" pitchFamily="34" charset="0"/>
              <a:cs typeface="Calibri" panose="020F0502020204030204" pitchFamily="34" charset="0"/>
            </a:endParaRPr>
          </a:p>
        </p:txBody>
      </p:sp>
      <p:sp>
        <p:nvSpPr>
          <p:cNvPr id="4" name="Unvan 1"/>
          <p:cNvSpPr txBox="1">
            <a:spLocks/>
          </p:cNvSpPr>
          <p:nvPr/>
        </p:nvSpPr>
        <p:spPr>
          <a:xfrm>
            <a:off x="203059" y="-146467"/>
            <a:ext cx="9692640" cy="132556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tr-TR" sz="2800" b="1" dirty="0">
                <a:solidFill>
                  <a:srgbClr val="FF0000"/>
                </a:solidFill>
                <a:latin typeface="Calibri" panose="020F0502020204030204" pitchFamily="34" charset="0"/>
                <a:cs typeface="Calibri" panose="020F0502020204030204" pitchFamily="34" charset="0"/>
              </a:rPr>
              <a:t>YEREL-BÖLGESEL İSTİHDAM</a:t>
            </a:r>
          </a:p>
        </p:txBody>
      </p:sp>
    </p:spTree>
    <p:extLst>
      <p:ext uri="{BB962C8B-B14F-4D97-AF65-F5344CB8AC3E}">
        <p14:creationId xmlns:p14="http://schemas.microsoft.com/office/powerpoint/2010/main" val="194535013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AC5C96C5-5D2A-DB0B-1F75-10331027BE06}"/>
              </a:ext>
            </a:extLst>
          </p:cNvPr>
          <p:cNvSpPr>
            <a:spLocks noGrp="1"/>
          </p:cNvSpPr>
          <p:nvPr>
            <p:ph type="ctrTitle"/>
          </p:nvPr>
        </p:nvSpPr>
        <p:spPr>
          <a:xfrm>
            <a:off x="1261872" y="956020"/>
            <a:ext cx="9418320" cy="3597319"/>
          </a:xfrm>
        </p:spPr>
        <p:txBody>
          <a:bodyPr>
            <a:normAutofit/>
          </a:bodyPr>
          <a:lstStyle/>
          <a:p>
            <a:r>
              <a:rPr lang="tr-TR" dirty="0">
                <a:solidFill>
                  <a:srgbClr val="002060"/>
                </a:solidFill>
                <a:latin typeface="Calibri" panose="020F0502020204030204" pitchFamily="34" charset="0"/>
                <a:cs typeface="Calibri" panose="020F0502020204030204" pitchFamily="34" charset="0"/>
              </a:rPr>
              <a:t>Sürdürülebilirlik Konulu Etkinlikler&amp; Eğitimler</a:t>
            </a:r>
            <a:br>
              <a:rPr lang="tr-TR" dirty="0">
                <a:solidFill>
                  <a:srgbClr val="002060"/>
                </a:solidFill>
                <a:latin typeface="Calibri" panose="020F0502020204030204" pitchFamily="34" charset="0"/>
                <a:cs typeface="Calibri" panose="020F0502020204030204" pitchFamily="34" charset="0"/>
              </a:rPr>
            </a:br>
            <a:endParaRPr lang="tr-TR"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783157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Bulut 4"/>
          <p:cNvSpPr/>
          <p:nvPr/>
        </p:nvSpPr>
        <p:spPr>
          <a:xfrm>
            <a:off x="6413987" y="1780555"/>
            <a:ext cx="5020408" cy="313006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 name="Unvan 1"/>
          <p:cNvSpPr>
            <a:spLocks noGrp="1"/>
          </p:cNvSpPr>
          <p:nvPr>
            <p:ph type="title"/>
          </p:nvPr>
        </p:nvSpPr>
        <p:spPr>
          <a:xfrm>
            <a:off x="95223" y="-319171"/>
            <a:ext cx="9692640" cy="1325562"/>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EĞİTİMLER</a:t>
            </a:r>
          </a:p>
        </p:txBody>
      </p:sp>
      <p:sp>
        <p:nvSpPr>
          <p:cNvPr id="3" name="İçerik Yer Tutucusu 2"/>
          <p:cNvSpPr>
            <a:spLocks noGrp="1"/>
          </p:cNvSpPr>
          <p:nvPr>
            <p:ph idx="1"/>
          </p:nvPr>
        </p:nvSpPr>
        <p:spPr>
          <a:xfrm>
            <a:off x="95223" y="726472"/>
            <a:ext cx="5533067" cy="4958310"/>
          </a:xfrm>
        </p:spPr>
        <p:txBody>
          <a:bodyPr>
            <a:noAutofit/>
          </a:bodyPr>
          <a:lstStyle/>
          <a:p>
            <a:pPr marL="0" indent="0">
              <a:buNone/>
            </a:pPr>
            <a:r>
              <a:rPr lang="tr-TR" sz="1600" dirty="0">
                <a:latin typeface="Calibri" panose="020F0502020204030204" pitchFamily="34" charset="0"/>
                <a:cs typeface="Calibri" panose="020F0502020204030204" pitchFamily="34" charset="0"/>
              </a:rPr>
              <a:t>Tesisimizde yıllık eğitim planları doğrultusunda farklı içerikte iç ve dış kaynaklı eğitimler verilmektedir. Bu eğitimler ile personelimizin yetkinliği ve bilgi düzeyinin artırılması amaçlanmaktadır.</a:t>
            </a:r>
          </a:p>
          <a:p>
            <a:r>
              <a:rPr lang="tr-TR" sz="1600" dirty="0">
                <a:latin typeface="Calibri" panose="020F0502020204030204" pitchFamily="34" charset="0"/>
                <a:cs typeface="Calibri" panose="020F0502020204030204" pitchFamily="34" charset="0"/>
              </a:rPr>
              <a:t> Oryantasyon Eğitimleri </a:t>
            </a:r>
          </a:p>
          <a:p>
            <a:r>
              <a:rPr lang="tr-TR" sz="1600" dirty="0">
                <a:latin typeface="Calibri" panose="020F0502020204030204" pitchFamily="34" charset="0"/>
                <a:cs typeface="Calibri" panose="020F0502020204030204" pitchFamily="34" charset="0"/>
              </a:rPr>
              <a:t> İşbaşı Eğitimleri </a:t>
            </a:r>
          </a:p>
          <a:p>
            <a:r>
              <a:rPr lang="tr-TR" sz="1600" dirty="0">
                <a:latin typeface="Calibri" panose="020F0502020204030204" pitchFamily="34" charset="0"/>
                <a:cs typeface="Calibri" panose="020F0502020204030204" pitchFamily="34" charset="0"/>
              </a:rPr>
              <a:t> İş sağlığı ve Güvenliği eğitimleri</a:t>
            </a:r>
          </a:p>
          <a:p>
            <a:r>
              <a:rPr lang="tr-TR" sz="1600" dirty="0">
                <a:latin typeface="Calibri" panose="020F0502020204030204" pitchFamily="34" charset="0"/>
                <a:cs typeface="Calibri" panose="020F0502020204030204" pitchFamily="34" charset="0"/>
              </a:rPr>
              <a:t> İlkyardım Eğitimleri</a:t>
            </a:r>
          </a:p>
          <a:p>
            <a:r>
              <a:rPr lang="tr-TR" sz="1600" dirty="0">
                <a:latin typeface="Calibri" panose="020F0502020204030204" pitchFamily="34" charset="0"/>
                <a:cs typeface="Calibri" panose="020F0502020204030204" pitchFamily="34" charset="0"/>
              </a:rPr>
              <a:t>Çevre Bilinci ve Sıfır Atık Eğitimleri </a:t>
            </a:r>
          </a:p>
          <a:p>
            <a:r>
              <a:rPr lang="tr-TR" sz="1600" dirty="0" err="1">
                <a:latin typeface="Calibri" panose="020F0502020204030204" pitchFamily="34" charset="0"/>
                <a:cs typeface="Calibri" panose="020F0502020204030204" pitchFamily="34" charset="0"/>
              </a:rPr>
              <a:t>Operasyonel</a:t>
            </a:r>
            <a:r>
              <a:rPr lang="tr-TR" sz="1600" dirty="0">
                <a:latin typeface="Calibri" panose="020F0502020204030204" pitchFamily="34" charset="0"/>
                <a:cs typeface="Calibri" panose="020F0502020204030204" pitchFamily="34" charset="0"/>
              </a:rPr>
              <a:t> Sürdürülebilirlik Eğitimi</a:t>
            </a:r>
          </a:p>
          <a:p>
            <a:r>
              <a:rPr lang="tr-TR" sz="1600" dirty="0">
                <a:latin typeface="Calibri" panose="020F0502020204030204" pitchFamily="34" charset="0"/>
                <a:cs typeface="Calibri" panose="020F0502020204030204" pitchFamily="34" charset="0"/>
              </a:rPr>
              <a:t>Tehlikeli Madde ve Güvenliği Eğitimi</a:t>
            </a:r>
          </a:p>
          <a:p>
            <a:r>
              <a:rPr lang="tr-TR" sz="1600" dirty="0">
                <a:latin typeface="Calibri" panose="020F0502020204030204" pitchFamily="34" charset="0"/>
                <a:cs typeface="Calibri" panose="020F0502020204030204" pitchFamily="34" charset="0"/>
              </a:rPr>
              <a:t>Temel Hijyen Ve </a:t>
            </a:r>
            <a:r>
              <a:rPr lang="tr-TR" sz="1600" dirty="0" err="1">
                <a:latin typeface="Calibri" panose="020F0502020204030204" pitchFamily="34" charset="0"/>
                <a:cs typeface="Calibri" panose="020F0502020204030204" pitchFamily="34" charset="0"/>
              </a:rPr>
              <a:t>Legionella</a:t>
            </a:r>
            <a:r>
              <a:rPr lang="tr-TR" sz="1600" dirty="0">
                <a:latin typeface="Calibri" panose="020F0502020204030204" pitchFamily="34" charset="0"/>
                <a:cs typeface="Calibri" panose="020F0502020204030204" pitchFamily="34" charset="0"/>
              </a:rPr>
              <a:t> Farkındalık Eğitimi</a:t>
            </a:r>
          </a:p>
          <a:p>
            <a:r>
              <a:rPr lang="tr-TR" sz="1600" dirty="0">
                <a:latin typeface="Calibri" panose="020F0502020204030204" pitchFamily="34" charset="0"/>
                <a:cs typeface="Calibri" panose="020F0502020204030204" pitchFamily="34" charset="0"/>
              </a:rPr>
              <a:t>Çocuk Hakları Ve Çocuk İstismarına Farkındalık Eğitimi</a:t>
            </a:r>
          </a:p>
          <a:p>
            <a:r>
              <a:rPr lang="tr-TR" sz="1600" dirty="0" err="1">
                <a:latin typeface="Calibri" panose="020F0502020204030204" pitchFamily="34" charset="0"/>
                <a:cs typeface="Calibri" panose="020F0502020204030204" pitchFamily="34" charset="0"/>
              </a:rPr>
              <a:t>Caretta-Caretta’ları</a:t>
            </a:r>
            <a:r>
              <a:rPr lang="tr-TR" sz="1600" dirty="0">
                <a:latin typeface="Calibri" panose="020F0502020204030204" pitchFamily="34" charset="0"/>
                <a:cs typeface="Calibri" panose="020F0502020204030204" pitchFamily="34" charset="0"/>
              </a:rPr>
              <a:t> Koruma Eğitimi</a:t>
            </a:r>
            <a:r>
              <a:rPr lang="tr-TR" sz="1050" dirty="0">
                <a:latin typeface="Calibri" panose="020F0502020204030204" pitchFamily="34" charset="0"/>
                <a:ea typeface="Calibri" panose="020F0502020204030204" pitchFamily="34" charset="0"/>
                <a:cs typeface="Times New Roman" panose="02020603050405020304" pitchFamily="18" charset="0"/>
              </a:rPr>
              <a:t/>
            </a:r>
            <a:br>
              <a:rPr lang="tr-TR" sz="1050" dirty="0">
                <a:latin typeface="Calibri" panose="020F0502020204030204" pitchFamily="34" charset="0"/>
                <a:ea typeface="Calibri" panose="020F0502020204030204" pitchFamily="34" charset="0"/>
                <a:cs typeface="Times New Roman" panose="02020603050405020304" pitchFamily="18" charset="0"/>
              </a:rPr>
            </a:br>
            <a:r>
              <a:rPr lang="tr-TR" sz="1600" dirty="0">
                <a:latin typeface="Calibri" panose="020F0502020204030204" pitchFamily="34" charset="0"/>
                <a:cs typeface="Calibri" panose="020F0502020204030204" pitchFamily="34" charset="0"/>
              </a:rPr>
              <a:t/>
            </a:r>
            <a:br>
              <a:rPr lang="tr-TR" sz="1600" dirty="0">
                <a:latin typeface="Calibri" panose="020F0502020204030204" pitchFamily="34" charset="0"/>
                <a:cs typeface="Calibri" panose="020F0502020204030204" pitchFamily="34" charset="0"/>
              </a:rPr>
            </a:br>
            <a:endParaRPr lang="tr-TR" sz="1600" dirty="0">
              <a:latin typeface="Calibri" panose="020F0502020204030204" pitchFamily="34" charset="0"/>
              <a:cs typeface="Calibri" panose="020F0502020204030204" pitchFamily="34" charset="0"/>
            </a:endParaRPr>
          </a:p>
        </p:txBody>
      </p:sp>
      <p:sp>
        <p:nvSpPr>
          <p:cNvPr id="4" name="Metin kutusu 3"/>
          <p:cNvSpPr txBox="1"/>
          <p:nvPr/>
        </p:nvSpPr>
        <p:spPr>
          <a:xfrm>
            <a:off x="6972299" y="2360449"/>
            <a:ext cx="4044462" cy="2616101"/>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2023 yılında verilen sürdürülebilirlik konulu eğitim sayısı </a:t>
            </a:r>
            <a:r>
              <a:rPr lang="tr-TR" sz="1600" dirty="0" smtClean="0">
                <a:latin typeface="Calibri" panose="020F0502020204030204" pitchFamily="34" charset="0"/>
                <a:cs typeface="Calibri" panose="020F0502020204030204" pitchFamily="34" charset="0"/>
              </a:rPr>
              <a:t>6, </a:t>
            </a:r>
            <a:r>
              <a:rPr lang="tr-TR" sz="1600" dirty="0">
                <a:latin typeface="Calibri" panose="020F0502020204030204" pitchFamily="34" charset="0"/>
                <a:cs typeface="Calibri" panose="020F0502020204030204" pitchFamily="34" charset="0"/>
              </a:rPr>
              <a:t>eğitim süresi 520 dakikadır. </a:t>
            </a:r>
          </a:p>
          <a:p>
            <a:r>
              <a:rPr lang="tr-TR" sz="1600" dirty="0">
                <a:latin typeface="Calibri" panose="020F0502020204030204" pitchFamily="34" charset="0"/>
                <a:cs typeface="Calibri" panose="020F0502020204030204" pitchFamily="34" charset="0"/>
              </a:rPr>
              <a:t>2024 yılında sürdürülebilirlik konulu hedef eğitim sayımız </a:t>
            </a:r>
            <a:r>
              <a:rPr lang="tr-TR" sz="1600" dirty="0">
                <a:latin typeface="Calibri" panose="020F0502020204030204" pitchFamily="34" charset="0"/>
                <a:cs typeface="Calibri" panose="020F0502020204030204" pitchFamily="34" charset="0"/>
              </a:rPr>
              <a:t>8</a:t>
            </a:r>
            <a:r>
              <a:rPr lang="tr-TR" sz="1600" dirty="0" smtClean="0">
                <a:latin typeface="Calibri" panose="020F0502020204030204" pitchFamily="34" charset="0"/>
                <a:cs typeface="Calibri" panose="020F0502020204030204" pitchFamily="34" charset="0"/>
              </a:rPr>
              <a:t>, </a:t>
            </a:r>
            <a:r>
              <a:rPr lang="tr-TR" sz="1600" dirty="0">
                <a:latin typeface="Calibri" panose="020F0502020204030204" pitchFamily="34" charset="0"/>
                <a:cs typeface="Calibri" panose="020F0502020204030204" pitchFamily="34" charset="0"/>
              </a:rPr>
              <a:t>eğitim süremiz 600 dakikadır.</a:t>
            </a:r>
          </a:p>
          <a:p>
            <a:r>
              <a:rPr lang="tr-TR" sz="1600" dirty="0">
                <a:latin typeface="Calibri" panose="020F0502020204030204" pitchFamily="34" charset="0"/>
                <a:cs typeface="Calibri" panose="020F0502020204030204" pitchFamily="34" charset="0"/>
              </a:rPr>
              <a:t>2024 yılı </a:t>
            </a:r>
            <a:r>
              <a:rPr lang="tr-TR" sz="1600" dirty="0" smtClean="0">
                <a:latin typeface="Calibri" panose="020F0502020204030204" pitchFamily="34" charset="0"/>
                <a:cs typeface="Calibri" panose="020F0502020204030204" pitchFamily="34" charset="0"/>
              </a:rPr>
              <a:t>Ekim ayına </a:t>
            </a:r>
            <a:r>
              <a:rPr lang="tr-TR" sz="1600" dirty="0">
                <a:latin typeface="Calibri" panose="020F0502020204030204" pitchFamily="34" charset="0"/>
                <a:cs typeface="Calibri" panose="020F0502020204030204" pitchFamily="34" charset="0"/>
              </a:rPr>
              <a:t>kadar verilen sürdürülebilirlik konulu eğitim sayısı </a:t>
            </a:r>
            <a:r>
              <a:rPr lang="tr-TR" sz="1600" dirty="0" smtClean="0">
                <a:latin typeface="Calibri" panose="020F0502020204030204" pitchFamily="34" charset="0"/>
                <a:cs typeface="Calibri" panose="020F0502020204030204" pitchFamily="34" charset="0"/>
              </a:rPr>
              <a:t>9, </a:t>
            </a:r>
            <a:r>
              <a:rPr lang="tr-TR" sz="1600" dirty="0">
                <a:latin typeface="Calibri" panose="020F0502020204030204" pitchFamily="34" charset="0"/>
                <a:cs typeface="Calibri" panose="020F0502020204030204" pitchFamily="34" charset="0"/>
              </a:rPr>
              <a:t>eğitim süremiz 480 dakikadır. </a:t>
            </a:r>
          </a:p>
          <a:p>
            <a:endParaRPr lang="tr-TR" sz="1600" dirty="0">
              <a:latin typeface="Calibri" panose="020F0502020204030204" pitchFamily="34" charset="0"/>
              <a:cs typeface="Calibri" panose="020F0502020204030204" pitchFamily="34" charset="0"/>
            </a:endParaRPr>
          </a:p>
          <a:p>
            <a:endParaRPr lang="tr-TR" dirty="0"/>
          </a:p>
          <a:p>
            <a:endParaRPr lang="tr-TR" dirty="0"/>
          </a:p>
        </p:txBody>
      </p:sp>
    </p:spTree>
    <p:extLst>
      <p:ext uri="{BB962C8B-B14F-4D97-AF65-F5344CB8AC3E}">
        <p14:creationId xmlns:p14="http://schemas.microsoft.com/office/powerpoint/2010/main" val="336211692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İçerik Yer Tutucusu 2"/>
          <p:cNvSpPr>
            <a:spLocks noGrp="1"/>
          </p:cNvSpPr>
          <p:nvPr>
            <p:ph idx="1"/>
          </p:nvPr>
        </p:nvSpPr>
        <p:spPr>
          <a:xfrm>
            <a:off x="829408" y="5908430"/>
            <a:ext cx="10451123" cy="743317"/>
          </a:xfrm>
        </p:spPr>
        <p:txBody>
          <a:bodyPr>
            <a:noAutofit/>
          </a:bodyPr>
          <a:lstStyle/>
          <a:p>
            <a:r>
              <a:rPr lang="tr-TR" sz="1600" dirty="0"/>
              <a:t>Aile ve Sosyal Hizmetler İl Müdürlüğü tarafından </a:t>
            </a:r>
            <a:r>
              <a:rPr lang="tr-TR" sz="1600" b="1" u="sng" dirty="0"/>
              <a:t>“Cinsel İstismar Farkındalık/Çocuk İhmal ve </a:t>
            </a:r>
            <a:r>
              <a:rPr lang="tr-TR" sz="1600" b="1" u="sng" dirty="0"/>
              <a:t>İ</a:t>
            </a:r>
            <a:r>
              <a:rPr lang="tr-TR" sz="1600" b="1" u="sng" dirty="0" smtClean="0"/>
              <a:t>stismarı </a:t>
            </a:r>
            <a:r>
              <a:rPr lang="tr-TR" sz="1600" b="1" u="sng" dirty="0"/>
              <a:t>Eğitimi”</a:t>
            </a:r>
            <a:r>
              <a:rPr lang="tr-TR" sz="1600" dirty="0"/>
              <a:t> </a:t>
            </a:r>
            <a:r>
              <a:rPr lang="tr-TR" sz="1600" dirty="0" smtClean="0"/>
              <a:t>verilmiştir.</a:t>
            </a:r>
            <a:endParaRPr lang="tr-TR" sz="1600" dirty="0"/>
          </a:p>
        </p:txBody>
      </p:sp>
      <p:sp>
        <p:nvSpPr>
          <p:cNvPr id="5" name="Başlık 1">
            <a:extLst>
              <a:ext uri="{FF2B5EF4-FFF2-40B4-BE49-F238E27FC236}">
                <a16:creationId xmlns="" xmlns:a16="http://schemas.microsoft.com/office/drawing/2014/main" id="{79BEC8DA-9329-002D-0AAA-709C0413055F}"/>
              </a:ext>
            </a:extLst>
          </p:cNvPr>
          <p:cNvSpPr txBox="1">
            <a:spLocks/>
          </p:cNvSpPr>
          <p:nvPr/>
        </p:nvSpPr>
        <p:spPr>
          <a:xfrm>
            <a:off x="693683" y="777240"/>
            <a:ext cx="10476186" cy="841248"/>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tr-TR" sz="2400" b="1" dirty="0" smtClean="0">
                <a:solidFill>
                  <a:srgbClr val="FF0000"/>
                </a:solidFill>
                <a:latin typeface="+mn-lt"/>
              </a:rPr>
              <a:t>CİNSEL İSTİSMAR FARKINDALIK/ÇOCUK İHMAL VE İSTİSMARI EĞİTİMİ HK</a:t>
            </a:r>
            <a:r>
              <a:rPr lang="tr-TR" sz="1800" dirty="0" smtClean="0">
                <a:latin typeface="Calibri" panose="020F0502020204030204" pitchFamily="34" charset="0"/>
                <a:ea typeface="Calibri" panose="020F0502020204030204" pitchFamily="34" charset="0"/>
                <a:cs typeface="Times New Roman" panose="02020603050405020304" pitchFamily="18" charset="0"/>
              </a:rPr>
              <a:t/>
            </a:r>
            <a:br>
              <a:rPr lang="tr-TR" sz="1800" dirty="0" smtClean="0">
                <a:latin typeface="Calibri" panose="020F0502020204030204" pitchFamily="34" charset="0"/>
                <a:ea typeface="Calibri" panose="020F0502020204030204" pitchFamily="34" charset="0"/>
                <a:cs typeface="Times New Roman" panose="02020603050405020304" pitchFamily="18" charset="0"/>
              </a:rPr>
            </a:br>
            <a:endParaRPr lang="tr-TR" dirty="0"/>
          </a:p>
        </p:txBody>
      </p:sp>
    </p:spTree>
    <p:extLst>
      <p:ext uri="{BB962C8B-B14F-4D97-AF65-F5344CB8AC3E}">
        <p14:creationId xmlns:p14="http://schemas.microsoft.com/office/powerpoint/2010/main" val="21177531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97C17AD-4C8F-6826-A6D6-B09684988812}"/>
              </a:ext>
            </a:extLst>
          </p:cNvPr>
          <p:cNvSpPr>
            <a:spLocks noGrp="1"/>
          </p:cNvSpPr>
          <p:nvPr>
            <p:ph type="title"/>
          </p:nvPr>
        </p:nvSpPr>
        <p:spPr>
          <a:xfrm>
            <a:off x="208215" y="273429"/>
            <a:ext cx="9601200" cy="1485900"/>
          </a:xfrm>
        </p:spPr>
        <p:txBody>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ÇEVRE </a:t>
            </a:r>
            <a:r>
              <a:rPr lang="tr-TR" sz="2800" b="1" dirty="0">
                <a:solidFill>
                  <a:srgbClr val="FF0000"/>
                </a:solidFill>
                <a:latin typeface="Calibri" panose="020F0502020204030204" pitchFamily="34" charset="0"/>
                <a:ea typeface="Calibri" panose="020F0502020204030204" pitchFamily="34" charset="0"/>
                <a:cs typeface="Calibri" panose="020F0502020204030204" pitchFamily="34" charset="0"/>
              </a:rPr>
              <a:t>BİLİNCİ </a:t>
            </a:r>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VE SIFIR ATIK EĞİTİMİ </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pic>
        <p:nvPicPr>
          <p:cNvPr id="5" name="İçerik Yer Tutucusu 4">
            <a:extLst>
              <a:ext uri="{FF2B5EF4-FFF2-40B4-BE49-F238E27FC236}">
                <a16:creationId xmlns="" xmlns:a16="http://schemas.microsoft.com/office/drawing/2014/main" id="{6DA5F5C6-709C-512C-60D7-62DBE6B60C8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349526" y="1016379"/>
            <a:ext cx="5077128" cy="3807847"/>
          </a:xfrm>
        </p:spPr>
      </p:pic>
      <p:sp>
        <p:nvSpPr>
          <p:cNvPr id="3" name="Dikdörtgen 2"/>
          <p:cNvSpPr/>
          <p:nvPr/>
        </p:nvSpPr>
        <p:spPr>
          <a:xfrm>
            <a:off x="1237713" y="5044033"/>
            <a:ext cx="9300755" cy="1323439"/>
          </a:xfrm>
          <a:prstGeom prst="rect">
            <a:avLst/>
          </a:prstGeom>
        </p:spPr>
        <p:txBody>
          <a:bodyPr wrap="square">
            <a:spAutoFit/>
          </a:bodyPr>
          <a:lstStyle/>
          <a:p>
            <a:r>
              <a:rPr lang="tr-TR" sz="1600" dirty="0">
                <a:latin typeface="Calibri" panose="020F0502020204030204" pitchFamily="34" charset="0"/>
                <a:cs typeface="Calibri" panose="020F0502020204030204" pitchFamily="34" charset="0"/>
              </a:rPr>
              <a:t>Yıllık eğitim programı doğrultusunda çalışanlarımıza çevre eğitimleri verilmektedir. Eğitimler iç ve dış kaynaklı olarak sürdürülmektedir. Çevre Danışmanımız tarafından periyodik olarak verilen eğitimlerle tüm çalışanlarımızın </a:t>
            </a:r>
            <a:r>
              <a:rPr lang="tr-TR" sz="1600" b="1" dirty="0">
                <a:latin typeface="Calibri" panose="020F0502020204030204" pitchFamily="34" charset="0"/>
                <a:cs typeface="Calibri" panose="020F0502020204030204" pitchFamily="34" charset="0"/>
              </a:rPr>
              <a:t>‘Çevre Bilinci ve Sıfır Atık’ </a:t>
            </a:r>
            <a:r>
              <a:rPr lang="tr-TR" sz="1600" dirty="0">
                <a:latin typeface="Calibri" panose="020F0502020204030204" pitchFamily="34" charset="0"/>
                <a:cs typeface="Calibri" panose="020F0502020204030204" pitchFamily="34" charset="0"/>
              </a:rPr>
              <a:t>konusunda bilinçlendirilmesi sağlanmıştır. Ayrıca tedarikçi firmalarımızdan kimyasal eğitimleri alınarak kimyasal tüketiminin standardizasyonunu sağlamak doğrultusunda kimyasal kullanan çalışanlarımızın bilinçlendirilmesi amaçlanmaktadır.</a:t>
            </a:r>
          </a:p>
        </p:txBody>
      </p:sp>
    </p:spTree>
    <p:extLst>
      <p:ext uri="{BB962C8B-B14F-4D97-AF65-F5344CB8AC3E}">
        <p14:creationId xmlns:p14="http://schemas.microsoft.com/office/powerpoint/2010/main" val="133804414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97C17AD-4C8F-6826-A6D6-B09684988812}"/>
              </a:ext>
            </a:extLst>
          </p:cNvPr>
          <p:cNvSpPr>
            <a:spLocks noGrp="1"/>
          </p:cNvSpPr>
          <p:nvPr>
            <p:ph type="title"/>
          </p:nvPr>
        </p:nvSpPr>
        <p:spPr>
          <a:xfrm>
            <a:off x="1261872" y="524499"/>
            <a:ext cx="9601200" cy="975947"/>
          </a:xfrm>
        </p:spPr>
        <p:txBody>
          <a:bodyPr>
            <a:normAutofit/>
          </a:bodyPr>
          <a:lstStyle/>
          <a:p>
            <a:r>
              <a:rPr lang="tr-TR" sz="3200" b="1" dirty="0">
                <a:solidFill>
                  <a:srgbClr val="FF0000"/>
                </a:solidFill>
                <a:latin typeface="Calibri" panose="020F0502020204030204" pitchFamily="34" charset="0"/>
                <a:ea typeface="Calibri" panose="020F0502020204030204" pitchFamily="34" charset="0"/>
                <a:cs typeface="Calibri" panose="020F0502020204030204" pitchFamily="34" charset="0"/>
              </a:rPr>
              <a:t>TEHLİKELİ</a:t>
            </a:r>
            <a:r>
              <a:rPr lang="tr-TR" sz="2800" dirty="0">
                <a:latin typeface="Calibri" panose="020F0502020204030204" pitchFamily="34" charset="0"/>
                <a:cs typeface="Calibri" panose="020F0502020204030204" pitchFamily="34" charset="0"/>
              </a:rPr>
              <a:t> </a:t>
            </a:r>
            <a:r>
              <a:rPr lang="tr-TR" sz="3200" b="1" dirty="0">
                <a:solidFill>
                  <a:srgbClr val="FF0000"/>
                </a:solidFill>
                <a:latin typeface="Calibri" panose="020F0502020204030204" pitchFamily="34" charset="0"/>
                <a:ea typeface="Calibri" panose="020F0502020204030204" pitchFamily="34" charset="0"/>
                <a:cs typeface="Calibri" panose="020F0502020204030204" pitchFamily="34" charset="0"/>
              </a:rPr>
              <a:t>MADDE ve GÜVENLİĞİ EĞİTİMİ</a:t>
            </a:r>
          </a:p>
        </p:txBody>
      </p:sp>
      <p:sp>
        <p:nvSpPr>
          <p:cNvPr id="3" name="Dikdörtgen 2"/>
          <p:cNvSpPr/>
          <p:nvPr/>
        </p:nvSpPr>
        <p:spPr>
          <a:xfrm>
            <a:off x="1261872" y="2063749"/>
            <a:ext cx="9300755" cy="584775"/>
          </a:xfrm>
          <a:prstGeom prst="rect">
            <a:avLst/>
          </a:prstGeom>
        </p:spPr>
        <p:txBody>
          <a:bodyPr wrap="square">
            <a:spAutoFit/>
          </a:bodyPr>
          <a:lstStyle/>
          <a:p>
            <a:r>
              <a:rPr lang="tr-TR" sz="1600" dirty="0">
                <a:latin typeface="Calibri" panose="020F0502020204030204" pitchFamily="34" charset="0"/>
                <a:cs typeface="Calibri" panose="020F0502020204030204" pitchFamily="34" charset="0"/>
              </a:rPr>
              <a:t>Tedarikçi firmalarımızdan kimyasal eğitimleri alınarak kimyasal tüketiminin standardizasyonunu sağlamak, kimyasalların doğru ve etkili kullanımının sağlanması amacıyla çalışanlarımız bilinçlendirilmektedir.</a:t>
            </a:r>
          </a:p>
        </p:txBody>
      </p:sp>
      <p:pic>
        <p:nvPicPr>
          <p:cNvPr id="5" name="Resim 4">
            <a:extLst>
              <a:ext uri="{FF2B5EF4-FFF2-40B4-BE49-F238E27FC236}">
                <a16:creationId xmlns="" xmlns:a16="http://schemas.microsoft.com/office/drawing/2014/main" id="{02504E9E-9F82-D6B4-EE38-85D782C19A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4286" y="2799184"/>
            <a:ext cx="4419600" cy="3685592"/>
          </a:xfrm>
          <a:prstGeom prst="rect">
            <a:avLst/>
          </a:prstGeom>
        </p:spPr>
      </p:pic>
      <p:pic>
        <p:nvPicPr>
          <p:cNvPr id="9" name="Resim 8">
            <a:extLst>
              <a:ext uri="{FF2B5EF4-FFF2-40B4-BE49-F238E27FC236}">
                <a16:creationId xmlns="" xmlns:a16="http://schemas.microsoft.com/office/drawing/2014/main" id="{F10272A5-1806-FA83-691E-8DA2625E97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6919952" y="2638228"/>
            <a:ext cx="3256383" cy="4194115"/>
          </a:xfrm>
          <a:prstGeom prst="rect">
            <a:avLst/>
          </a:prstGeom>
        </p:spPr>
      </p:pic>
    </p:spTree>
    <p:extLst>
      <p:ext uri="{BB962C8B-B14F-4D97-AF65-F5344CB8AC3E}">
        <p14:creationId xmlns:p14="http://schemas.microsoft.com/office/powerpoint/2010/main" val="205650104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25871D24-E642-7F44-26F7-76D6C32FD06A}"/>
              </a:ext>
            </a:extLst>
          </p:cNvPr>
          <p:cNvSpPr>
            <a:spLocks noGrp="1"/>
          </p:cNvSpPr>
          <p:nvPr>
            <p:ph type="title"/>
          </p:nvPr>
        </p:nvSpPr>
        <p:spPr>
          <a:xfrm>
            <a:off x="1091617" y="895706"/>
            <a:ext cx="10515600" cy="422031"/>
          </a:xfrm>
        </p:spPr>
        <p:txBody>
          <a:bodyPr>
            <a:normAutofit fontScale="90000"/>
          </a:bodyPr>
          <a:lstStyle/>
          <a:p>
            <a:r>
              <a:rPr lang="tr-TR" sz="36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TEMEL HİJYEN ve LEGİONELLA FARKINDALIK EĞİTİMİ</a:t>
            </a:r>
            <a:r>
              <a:rPr lang="tr-TR" sz="3600" dirty="0">
                <a:effectLst/>
                <a:latin typeface="Calibri" panose="020F0502020204030204" pitchFamily="34" charset="0"/>
                <a:ea typeface="Calibri" panose="020F0502020204030204" pitchFamily="34" charset="0"/>
                <a:cs typeface="Times New Roman" panose="02020603050405020304" pitchFamily="18" charset="0"/>
              </a:rPr>
              <a:t/>
            </a:r>
            <a:br>
              <a:rPr lang="tr-TR" sz="36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pic>
        <p:nvPicPr>
          <p:cNvPr id="5" name="İçerik Yer Tutucusu 4">
            <a:extLst>
              <a:ext uri="{FF2B5EF4-FFF2-40B4-BE49-F238E27FC236}">
                <a16:creationId xmlns="" xmlns:a16="http://schemas.microsoft.com/office/drawing/2014/main" id="{53F866CE-77C4-DA7F-CA7B-63B976D16E0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7542" y="1555200"/>
            <a:ext cx="4565649" cy="3088107"/>
          </a:xfrm>
        </p:spPr>
      </p:pic>
      <p:pic>
        <p:nvPicPr>
          <p:cNvPr id="7" name="Resim 6">
            <a:extLst>
              <a:ext uri="{FF2B5EF4-FFF2-40B4-BE49-F238E27FC236}">
                <a16:creationId xmlns="" xmlns:a16="http://schemas.microsoft.com/office/drawing/2014/main" id="{CB43F18D-422F-8C04-B5F9-4BA8B35681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3936" y="1698172"/>
            <a:ext cx="6273281" cy="3620278"/>
          </a:xfrm>
          <a:prstGeom prst="rect">
            <a:avLst/>
          </a:prstGeom>
        </p:spPr>
      </p:pic>
      <p:sp>
        <p:nvSpPr>
          <p:cNvPr id="9" name="Metin kutusu 8">
            <a:extLst>
              <a:ext uri="{FF2B5EF4-FFF2-40B4-BE49-F238E27FC236}">
                <a16:creationId xmlns="" xmlns:a16="http://schemas.microsoft.com/office/drawing/2014/main" id="{2EFB6E9D-9F69-BFC8-4F95-D3DD22D7733B}"/>
              </a:ext>
            </a:extLst>
          </p:cNvPr>
          <p:cNvSpPr txBox="1"/>
          <p:nvPr/>
        </p:nvSpPr>
        <p:spPr>
          <a:xfrm>
            <a:off x="329088" y="5909900"/>
            <a:ext cx="11012989" cy="646331"/>
          </a:xfrm>
          <a:prstGeom prst="rect">
            <a:avLst/>
          </a:prstGeom>
          <a:noFill/>
        </p:spPr>
        <p:txBody>
          <a:bodyPr wrap="square">
            <a:spAutoFit/>
          </a:bodyPr>
          <a:lstStyle/>
          <a:p>
            <a:r>
              <a:rPr lang="tr-TR" sz="1800" dirty="0">
                <a:cs typeface="Calibri" panose="020F0502020204030204" pitchFamily="34" charset="0"/>
              </a:rPr>
              <a:t>Kalite departmanı tarafından</a:t>
            </a:r>
            <a:r>
              <a:rPr lang="tr-TR" dirty="0">
                <a:solidFill>
                  <a:srgbClr val="000000"/>
                </a:solidFill>
              </a:rPr>
              <a:t> </a:t>
            </a:r>
            <a:r>
              <a:rPr lang="tr-TR" b="0" i="0" dirty="0">
                <a:solidFill>
                  <a:srgbClr val="000000"/>
                </a:solidFill>
                <a:effectLst/>
              </a:rPr>
              <a:t>kimyasal kullanımı, lejyoner hastalığı ve temel hijyen eğitimi verilmiştir, personellerin</a:t>
            </a:r>
            <a:r>
              <a:rPr lang="tr-TR" sz="1800" dirty="0">
                <a:cs typeface="Calibri" panose="020F0502020204030204" pitchFamily="34" charset="0"/>
              </a:rPr>
              <a:t> </a:t>
            </a:r>
            <a:r>
              <a:rPr lang="tr-TR" dirty="0">
                <a:cs typeface="Calibri" panose="020F0502020204030204" pitchFamily="34" charset="0"/>
              </a:rPr>
              <a:t>bu konularda </a:t>
            </a:r>
            <a:r>
              <a:rPr lang="tr-TR" sz="1800" dirty="0">
                <a:cs typeface="Calibri" panose="020F0502020204030204" pitchFamily="34" charset="0"/>
              </a:rPr>
              <a:t>bilinçlendirilmesini sağlamaktayız. </a:t>
            </a:r>
          </a:p>
        </p:txBody>
      </p:sp>
    </p:spTree>
    <p:extLst>
      <p:ext uri="{BB962C8B-B14F-4D97-AF65-F5344CB8AC3E}">
        <p14:creationId xmlns:p14="http://schemas.microsoft.com/office/powerpoint/2010/main" val="2123963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9BEC8DA-9329-002D-0AAA-709C0413055F}"/>
              </a:ext>
            </a:extLst>
          </p:cNvPr>
          <p:cNvSpPr>
            <a:spLocks noGrp="1"/>
          </p:cNvSpPr>
          <p:nvPr>
            <p:ph type="title"/>
          </p:nvPr>
        </p:nvSpPr>
        <p:spPr>
          <a:xfrm>
            <a:off x="693683" y="777240"/>
            <a:ext cx="10476186" cy="841248"/>
          </a:xfrm>
        </p:spPr>
        <p:txBody>
          <a:bodyPr>
            <a:normAutofit fontScale="90000"/>
          </a:bodyPr>
          <a:lstStyle/>
          <a:p>
            <a:r>
              <a:rPr lang="tr-TR" sz="31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ÇOCUK HAKLARI ve ÇOCUK İSTİSMARINA FARKINDALIK EĞİTİMİ</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pic>
        <p:nvPicPr>
          <p:cNvPr id="17" name="İçerik Yer Tutucusu 16">
            <a:extLst>
              <a:ext uri="{FF2B5EF4-FFF2-40B4-BE49-F238E27FC236}">
                <a16:creationId xmlns="" xmlns:a16="http://schemas.microsoft.com/office/drawing/2014/main" id="{9820CB9D-0689-2239-C752-3983DF30F6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3217" y="1347154"/>
            <a:ext cx="5069207" cy="3672716"/>
          </a:xfrm>
        </p:spPr>
      </p:pic>
      <p:sp>
        <p:nvSpPr>
          <p:cNvPr id="3" name="Metin kutusu 2"/>
          <p:cNvSpPr txBox="1"/>
          <p:nvPr/>
        </p:nvSpPr>
        <p:spPr>
          <a:xfrm>
            <a:off x="851013" y="5462575"/>
            <a:ext cx="9614262" cy="584775"/>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Çocuk hakları politikamız doğrultusunda hareket etmekte aynı zamanda hem çocuk hakları hem de çocuk istismarına farkındalık amaçlı bu konularda personelimizi bilinçlendirmekteyiz.</a:t>
            </a:r>
          </a:p>
        </p:txBody>
      </p:sp>
      <p:pic>
        <p:nvPicPr>
          <p:cNvPr id="19" name="Resim 18">
            <a:extLst>
              <a:ext uri="{FF2B5EF4-FFF2-40B4-BE49-F238E27FC236}">
                <a16:creationId xmlns="" xmlns:a16="http://schemas.microsoft.com/office/drawing/2014/main" id="{29D3FA41-811A-523F-1100-06E454C40BF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5249" y="1312724"/>
            <a:ext cx="4572000" cy="3741576"/>
          </a:xfrm>
          <a:prstGeom prst="rect">
            <a:avLst/>
          </a:prstGeom>
        </p:spPr>
      </p:pic>
    </p:spTree>
    <p:extLst>
      <p:ext uri="{BB962C8B-B14F-4D97-AF65-F5344CB8AC3E}">
        <p14:creationId xmlns:p14="http://schemas.microsoft.com/office/powerpoint/2010/main" val="24137331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595DD76E-7244-3CC6-25F6-90B919F1137D}"/>
              </a:ext>
            </a:extLst>
          </p:cNvPr>
          <p:cNvSpPr>
            <a:spLocks noGrp="1"/>
          </p:cNvSpPr>
          <p:nvPr>
            <p:ph type="title"/>
          </p:nvPr>
        </p:nvSpPr>
        <p:spPr>
          <a:xfrm>
            <a:off x="2412150" y="1101977"/>
            <a:ext cx="7168896" cy="765691"/>
          </a:xfrm>
        </p:spPr>
        <p:txBody>
          <a:bodyPr>
            <a:no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OPERASYONEL SÜRDÜRÜLEBİLİRLİK EĞİTİMİ</a:t>
            </a:r>
            <a:r>
              <a:rPr lang="tr-TR" sz="2800" dirty="0">
                <a:effectLst/>
                <a:latin typeface="Calibri" panose="020F0502020204030204" pitchFamily="34" charset="0"/>
                <a:ea typeface="Calibri" panose="020F0502020204030204" pitchFamily="34" charset="0"/>
                <a:cs typeface="Times New Roman" panose="02020603050405020304" pitchFamily="18" charset="0"/>
              </a:rPr>
              <a:t/>
            </a:r>
            <a:br>
              <a:rPr lang="tr-TR" sz="2800" dirty="0">
                <a:effectLst/>
                <a:latin typeface="Calibri" panose="020F0502020204030204" pitchFamily="34" charset="0"/>
                <a:ea typeface="Calibri" panose="020F0502020204030204" pitchFamily="34" charset="0"/>
                <a:cs typeface="Times New Roman" panose="02020603050405020304" pitchFamily="18" charset="0"/>
              </a:rPr>
            </a:br>
            <a:endParaRPr lang="tr-TR" sz="6000" dirty="0"/>
          </a:p>
        </p:txBody>
      </p:sp>
      <p:pic>
        <p:nvPicPr>
          <p:cNvPr id="9" name="İçerik Yer Tutucusu 8">
            <a:extLst>
              <a:ext uri="{FF2B5EF4-FFF2-40B4-BE49-F238E27FC236}">
                <a16:creationId xmlns="" xmlns:a16="http://schemas.microsoft.com/office/drawing/2014/main" id="{3C9B1E8E-E9AF-B0F2-1FE1-8927F60643FC}"/>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61672" y="1340596"/>
            <a:ext cx="4565649" cy="3424237"/>
          </a:xfrm>
        </p:spPr>
      </p:pic>
      <p:sp>
        <p:nvSpPr>
          <p:cNvPr id="6" name="Metin kutusu 5"/>
          <p:cNvSpPr txBox="1"/>
          <p:nvPr/>
        </p:nvSpPr>
        <p:spPr>
          <a:xfrm>
            <a:off x="1209695" y="5414439"/>
            <a:ext cx="8516982" cy="584775"/>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Tüm departmanlarımızın katılımıyla, Kalite departmanımız tarafından Sürdürülebilirlik konulu eğitim düzenlenerek, personellerimizin sürdürülebilirlik konularında bilinçlendirilmesini sağlamaktayız. </a:t>
            </a:r>
          </a:p>
        </p:txBody>
      </p:sp>
      <p:pic>
        <p:nvPicPr>
          <p:cNvPr id="5" name="İçerik Yer Tutucusu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8090" y="1340596"/>
            <a:ext cx="4860315" cy="34242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0600566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xmlns="" id="{0453840A-096E-2BE5-BAB5-A17DBB2F3796}"/>
              </a:ext>
            </a:extLst>
          </p:cNvPr>
          <p:cNvSpPr>
            <a:spLocks noGrp="1"/>
          </p:cNvSpPr>
          <p:nvPr>
            <p:ph type="title"/>
          </p:nvPr>
        </p:nvSpPr>
        <p:spPr>
          <a:xfrm>
            <a:off x="1070240" y="812740"/>
            <a:ext cx="9692640" cy="528473"/>
          </a:xfrm>
        </p:spPr>
        <p:txBody>
          <a:bodyPr>
            <a:noAutofit/>
          </a:bodyPr>
          <a:lstStyle/>
          <a:p>
            <a:pPr algn="ctr"/>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ENERJİ VERİMLİLİĞİ VE ENERJİ YÖNETİMİ EĞİTİMİ</a:t>
            </a:r>
            <a:endParaRPr lang="tr-TR" sz="6000" dirty="0">
              <a:solidFill>
                <a:srgbClr val="FF0000"/>
              </a:solidFill>
            </a:endParaRPr>
          </a:p>
        </p:txBody>
      </p:sp>
      <p:sp>
        <p:nvSpPr>
          <p:cNvPr id="6" name="Metin kutusu 5"/>
          <p:cNvSpPr txBox="1"/>
          <p:nvPr/>
        </p:nvSpPr>
        <p:spPr>
          <a:xfrm>
            <a:off x="1740800" y="5469441"/>
            <a:ext cx="8351520" cy="584775"/>
          </a:xfrm>
          <a:prstGeom prst="rect">
            <a:avLst/>
          </a:prstGeom>
          <a:noFill/>
        </p:spPr>
        <p:txBody>
          <a:bodyPr wrap="square" rtlCol="0">
            <a:spAutoFit/>
          </a:bodyPr>
          <a:lstStyle/>
          <a:p>
            <a:pPr marL="285750" indent="-285750" algn="ctr">
              <a:buFont typeface="Wingdings" panose="05000000000000000000" pitchFamily="2" charset="2"/>
              <a:buChar char="v"/>
            </a:pPr>
            <a:r>
              <a:rPr lang="tr-TR" sz="1600" b="0" i="0" dirty="0">
                <a:solidFill>
                  <a:srgbClr val="000000"/>
                </a:solidFill>
                <a:effectLst/>
                <a:latin typeface="Calibri" panose="020F0502020204030204" pitchFamily="34" charset="0"/>
              </a:rPr>
              <a:t>Nobel Enerji Firması tarafından ISO 50001 Enerji Yönetim Sistemi gereğince; ''Enerji Verimliliği ve Enerji Yönetimi’ </a:t>
            </a:r>
            <a:r>
              <a:rPr lang="tr-TR" sz="1600" dirty="0">
                <a:latin typeface="Calibri" panose="020F0502020204030204" pitchFamily="34" charset="0"/>
                <a:cs typeface="Calibri" panose="020F0502020204030204" pitchFamily="34" charset="0"/>
              </a:rPr>
              <a:t>konusunda tüm departmanlarımıza eğitim verilmiştir. </a:t>
            </a:r>
          </a:p>
        </p:txBody>
      </p:sp>
      <p:pic>
        <p:nvPicPr>
          <p:cNvPr id="12" name="İçerik Yer Tutucusu 11">
            <a:extLst>
              <a:ext uri="{FF2B5EF4-FFF2-40B4-BE49-F238E27FC236}">
                <a16:creationId xmlns:a16="http://schemas.microsoft.com/office/drawing/2014/main" xmlns="" id="{CAD6B29D-82B6-B59F-FF4F-C66B8A282EA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19676" y="1598151"/>
            <a:ext cx="4488536" cy="3366403"/>
          </a:xfrm>
        </p:spPr>
      </p:pic>
      <p:pic>
        <p:nvPicPr>
          <p:cNvPr id="16" name="Resim 15">
            <a:extLst>
              <a:ext uri="{FF2B5EF4-FFF2-40B4-BE49-F238E27FC236}">
                <a16:creationId xmlns:a16="http://schemas.microsoft.com/office/drawing/2014/main" xmlns="" id="{FC310466-5B30-7418-852A-4735EFF210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598152"/>
            <a:ext cx="4488536" cy="3366402"/>
          </a:xfrm>
          <a:prstGeom prst="rect">
            <a:avLst/>
          </a:prstGeom>
        </p:spPr>
      </p:pic>
    </p:spTree>
    <p:extLst>
      <p:ext uri="{BB962C8B-B14F-4D97-AF65-F5344CB8AC3E}">
        <p14:creationId xmlns:p14="http://schemas.microsoft.com/office/powerpoint/2010/main" val="16567031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İçerik Yer Tutucusu 2"/>
          <p:cNvSpPr>
            <a:spLocks noGrp="1"/>
          </p:cNvSpPr>
          <p:nvPr>
            <p:ph idx="1"/>
          </p:nvPr>
        </p:nvSpPr>
        <p:spPr>
          <a:xfrm>
            <a:off x="342900" y="5966802"/>
            <a:ext cx="11271370" cy="891198"/>
          </a:xfrm>
        </p:spPr>
        <p:txBody>
          <a:bodyPr>
            <a:normAutofit/>
          </a:bodyPr>
          <a:lstStyle/>
          <a:p>
            <a:r>
              <a:rPr lang="tr-TR" sz="2000" dirty="0">
                <a:latin typeface="Calibri" panose="020F0502020204030204" pitchFamily="34" charset="0"/>
                <a:cs typeface="Calibri" panose="020F0502020204030204" pitchFamily="34" charset="0"/>
              </a:rPr>
              <a:t>Tesisimizde sahillerde bulunan </a:t>
            </a:r>
            <a:r>
              <a:rPr lang="tr-TR" sz="2000" dirty="0" err="1">
                <a:latin typeface="Calibri" panose="020F0502020204030204" pitchFamily="34" charset="0"/>
                <a:cs typeface="Calibri" panose="020F0502020204030204" pitchFamily="34" charset="0"/>
              </a:rPr>
              <a:t>Caretta-Caretta’ları</a:t>
            </a:r>
            <a:r>
              <a:rPr lang="tr-TR" sz="2000" dirty="0">
                <a:latin typeface="Calibri" panose="020F0502020204030204" pitchFamily="34" charset="0"/>
                <a:cs typeface="Calibri" panose="020F0502020204030204" pitchFamily="34" charset="0"/>
              </a:rPr>
              <a:t> Koruma Eğitimi EKAD(Ekolojik Araştırmalar Derneği) tarafından verildi.</a:t>
            </a:r>
          </a:p>
          <a:p>
            <a:endParaRPr lang="tr-TR" dirty="0"/>
          </a:p>
        </p:txBody>
      </p:sp>
      <p:sp>
        <p:nvSpPr>
          <p:cNvPr id="4" name="Başlık 1">
            <a:extLst>
              <a:ext uri="{FF2B5EF4-FFF2-40B4-BE49-F238E27FC236}">
                <a16:creationId xmlns="" xmlns:a16="http://schemas.microsoft.com/office/drawing/2014/main" id="{CCA6BB08-DBC2-CDD3-50BE-C66CA6ED3EC4}"/>
              </a:ext>
            </a:extLst>
          </p:cNvPr>
          <p:cNvSpPr txBox="1">
            <a:spLocks/>
          </p:cNvSpPr>
          <p:nvPr/>
        </p:nvSpPr>
        <p:spPr>
          <a:xfrm>
            <a:off x="1921629" y="196668"/>
            <a:ext cx="969264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tr-TR" sz="3200" b="1" dirty="0">
                <a:solidFill>
                  <a:srgbClr val="FF0000"/>
                </a:solidFill>
                <a:latin typeface="Calibri" panose="020F0502020204030204" pitchFamily="34" charset="0"/>
                <a:cs typeface="Calibri" panose="020F0502020204030204" pitchFamily="34" charset="0"/>
              </a:rPr>
              <a:t>CARETTA-CARETTA’LARI KORUMA EĞİTİMİ</a:t>
            </a:r>
          </a:p>
        </p:txBody>
      </p:sp>
      <p:pic>
        <p:nvPicPr>
          <p:cNvPr id="6" name="Resim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2899" y="1232020"/>
            <a:ext cx="6148755" cy="4611567"/>
          </a:xfrm>
          <a:prstGeom prst="rect">
            <a:avLst/>
          </a:prstGeom>
        </p:spPr>
      </p:pic>
      <p:pic>
        <p:nvPicPr>
          <p:cNvPr id="8" name="Resim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46893" y="1232020"/>
            <a:ext cx="3467376" cy="4623167"/>
          </a:xfrm>
          <a:prstGeom prst="rect">
            <a:avLst/>
          </a:prstGeom>
        </p:spPr>
      </p:pic>
    </p:spTree>
    <p:extLst>
      <p:ext uri="{BB962C8B-B14F-4D97-AF65-F5344CB8AC3E}">
        <p14:creationId xmlns:p14="http://schemas.microsoft.com/office/powerpoint/2010/main" val="102125548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B356777-5C69-A34F-9301-E0FC7F972180}"/>
              </a:ext>
            </a:extLst>
          </p:cNvPr>
          <p:cNvSpPr>
            <a:spLocks noGrp="1"/>
          </p:cNvSpPr>
          <p:nvPr>
            <p:ph type="title"/>
          </p:nvPr>
        </p:nvSpPr>
        <p:spPr>
          <a:xfrm>
            <a:off x="0" y="155852"/>
            <a:ext cx="9692640" cy="813992"/>
          </a:xfrm>
        </p:spPr>
        <p:txBody>
          <a:bodyPr>
            <a:normAutofit/>
          </a:bodyPr>
          <a:lstStyle/>
          <a:p>
            <a:r>
              <a:rPr lang="tr-TR" sz="3200" b="1" i="0" dirty="0">
                <a:solidFill>
                  <a:srgbClr val="FF0000"/>
                </a:solidFill>
                <a:effectLst/>
                <a:latin typeface="Calibri" panose="020F0502020204030204" pitchFamily="34" charset="0"/>
                <a:cs typeface="Calibri" panose="020F0502020204030204" pitchFamily="34" charset="0"/>
              </a:rPr>
              <a:t>YABAN HAYATI EĞİTİMİ</a:t>
            </a:r>
            <a:endParaRPr lang="x-none" sz="3200" b="1" dirty="0">
              <a:solidFill>
                <a:srgbClr val="FF0000"/>
              </a:solidFill>
              <a:latin typeface="Calibri" panose="020F0502020204030204" pitchFamily="34" charset="0"/>
              <a:cs typeface="Calibri" panose="020F0502020204030204" pitchFamily="34" charset="0"/>
            </a:endParaRPr>
          </a:p>
        </p:txBody>
      </p:sp>
      <p:sp>
        <p:nvSpPr>
          <p:cNvPr id="3" name="İçerik Yer Tutucusu 2">
            <a:extLst>
              <a:ext uri="{FF2B5EF4-FFF2-40B4-BE49-F238E27FC236}">
                <a16:creationId xmlns="" xmlns:a16="http://schemas.microsoft.com/office/drawing/2014/main" id="{6AC9708D-599E-5445-8EF8-C93616728CF5}"/>
              </a:ext>
            </a:extLst>
          </p:cNvPr>
          <p:cNvSpPr>
            <a:spLocks noGrp="1"/>
          </p:cNvSpPr>
          <p:nvPr>
            <p:ph idx="1"/>
          </p:nvPr>
        </p:nvSpPr>
        <p:spPr>
          <a:xfrm>
            <a:off x="0" y="1144495"/>
            <a:ext cx="6450227" cy="1518121"/>
          </a:xfrm>
        </p:spPr>
        <p:txBody>
          <a:bodyPr>
            <a:normAutofit/>
          </a:bodyPr>
          <a:lstStyle/>
          <a:p>
            <a:r>
              <a:rPr lang="tr-TR" sz="2000" dirty="0">
                <a:latin typeface="Calibri" panose="020F0502020204030204" pitchFamily="34" charset="0"/>
                <a:cs typeface="Calibri" panose="020F0502020204030204" pitchFamily="34" charset="0"/>
              </a:rPr>
              <a:t>Doğa Bilim Uzmanı Biyolog Mehmet Çakar tarafından sunulan, </a:t>
            </a:r>
            <a:r>
              <a:rPr lang="tr-TR" sz="2000" dirty="0" err="1">
                <a:latin typeface="Calibri" panose="020F0502020204030204" pitchFamily="34" charset="0"/>
                <a:cs typeface="Calibri" panose="020F0502020204030204" pitchFamily="34" charset="0"/>
              </a:rPr>
              <a:t>LATUYAB’ın</a:t>
            </a:r>
            <a:r>
              <a:rPr lang="tr-TR" sz="2000" dirty="0">
                <a:latin typeface="Calibri" panose="020F0502020204030204" pitchFamily="34" charset="0"/>
                <a:cs typeface="Calibri" panose="020F0502020204030204" pitchFamily="34" charset="0"/>
              </a:rPr>
              <a:t> düzenlemiş olduğu </a:t>
            </a:r>
            <a:r>
              <a:rPr lang="tr-TR" sz="2000" b="1" i="0" dirty="0">
                <a:solidFill>
                  <a:srgbClr val="242424"/>
                </a:solidFill>
                <a:effectLst/>
                <a:latin typeface="Calibri" panose="020F0502020204030204" pitchFamily="34" charset="0"/>
                <a:cs typeface="Calibri" panose="020F0502020204030204" pitchFamily="34" charset="0"/>
              </a:rPr>
              <a:t>bölgede yaşayan yılan ve sansar türleri hakkındaki </a:t>
            </a:r>
            <a:r>
              <a:rPr lang="tr-TR" sz="2000" i="0" dirty="0">
                <a:solidFill>
                  <a:srgbClr val="242424"/>
                </a:solidFill>
                <a:effectLst/>
                <a:latin typeface="Calibri" panose="020F0502020204030204" pitchFamily="34" charset="0"/>
                <a:cs typeface="Calibri" panose="020F0502020204030204" pitchFamily="34" charset="0"/>
              </a:rPr>
              <a:t>bilgilendirme etkinliğine Stone grup olarak bizler de katıldık.</a:t>
            </a:r>
          </a:p>
          <a:p>
            <a:endParaRPr lang="x-none" sz="2000" dirty="0">
              <a:latin typeface="Calibri" panose="020F0502020204030204" pitchFamily="34" charset="0"/>
              <a:cs typeface="Calibri" panose="020F0502020204030204" pitchFamily="34" charset="0"/>
            </a:endParaRPr>
          </a:p>
        </p:txBody>
      </p:sp>
      <p:pic>
        <p:nvPicPr>
          <p:cNvPr id="5" name="Resim 4">
            <a:extLst>
              <a:ext uri="{FF2B5EF4-FFF2-40B4-BE49-F238E27FC236}">
                <a16:creationId xmlns="" xmlns:a16="http://schemas.microsoft.com/office/drawing/2014/main" id="{C94437D8-866F-C04A-8FA8-F65A2EABC91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0720"/>
          <a:stretch/>
        </p:blipFill>
        <p:spPr>
          <a:xfrm>
            <a:off x="5914857" y="2792627"/>
            <a:ext cx="5143500" cy="4065373"/>
          </a:xfrm>
          <a:prstGeom prst="rect">
            <a:avLst/>
          </a:prstGeom>
        </p:spPr>
      </p:pic>
      <p:pic>
        <p:nvPicPr>
          <p:cNvPr id="7" name="Resim 6">
            <a:extLst>
              <a:ext uri="{FF2B5EF4-FFF2-40B4-BE49-F238E27FC236}">
                <a16:creationId xmlns="" xmlns:a16="http://schemas.microsoft.com/office/drawing/2014/main" id="{6D162433-1A50-4D41-884F-3FE2D067361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3698" r="7023"/>
          <a:stretch/>
        </p:blipFill>
        <p:spPr>
          <a:xfrm>
            <a:off x="327180" y="2792626"/>
            <a:ext cx="5233361" cy="4065374"/>
          </a:xfrm>
          <a:prstGeom prst="rect">
            <a:avLst/>
          </a:prstGeom>
        </p:spPr>
      </p:pic>
      <p:pic>
        <p:nvPicPr>
          <p:cNvPr id="9" name="Resim 8">
            <a:extLst>
              <a:ext uri="{FF2B5EF4-FFF2-40B4-BE49-F238E27FC236}">
                <a16:creationId xmlns="" xmlns:a16="http://schemas.microsoft.com/office/drawing/2014/main" id="{7F777B13-3C52-784C-98EB-D0ADBF4F30A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111" t="10991" r="2" b="12433"/>
          <a:stretch/>
        </p:blipFill>
        <p:spPr>
          <a:xfrm>
            <a:off x="7527783" y="155852"/>
            <a:ext cx="3530574" cy="2506765"/>
          </a:xfrm>
          <a:prstGeom prst="rect">
            <a:avLst/>
          </a:prstGeom>
        </p:spPr>
      </p:pic>
    </p:spTree>
    <p:extLst>
      <p:ext uri="{BB962C8B-B14F-4D97-AF65-F5344CB8AC3E}">
        <p14:creationId xmlns:p14="http://schemas.microsoft.com/office/powerpoint/2010/main" val="162027563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896F6B1F-A5FF-5F45-824D-67D58BB54948}"/>
              </a:ext>
            </a:extLst>
          </p:cNvPr>
          <p:cNvSpPr>
            <a:spLocks noGrp="1"/>
          </p:cNvSpPr>
          <p:nvPr>
            <p:ph type="title"/>
          </p:nvPr>
        </p:nvSpPr>
        <p:spPr>
          <a:xfrm>
            <a:off x="1261872" y="0"/>
            <a:ext cx="9692640" cy="1203548"/>
          </a:xfrm>
        </p:spPr>
        <p:txBody>
          <a:bodyPr>
            <a:normAutofit/>
          </a:bodyPr>
          <a:lstStyle/>
          <a:p>
            <a:r>
              <a:rPr lang="x-none" sz="3600" b="1" dirty="0">
                <a:solidFill>
                  <a:srgbClr val="FF0000"/>
                </a:solidFill>
                <a:latin typeface="Calibri" panose="020F0502020204030204" pitchFamily="34" charset="0"/>
                <a:cs typeface="Calibri" panose="020F0502020204030204" pitchFamily="34" charset="0"/>
              </a:rPr>
              <a:t>EKAD CARETTA CARETTA BİLGİLENDİRME EĞİTİMİ</a:t>
            </a:r>
          </a:p>
        </p:txBody>
      </p:sp>
      <p:sp>
        <p:nvSpPr>
          <p:cNvPr id="3" name="İçerik Yer Tutucusu 2">
            <a:extLst>
              <a:ext uri="{FF2B5EF4-FFF2-40B4-BE49-F238E27FC236}">
                <a16:creationId xmlns="" xmlns:a16="http://schemas.microsoft.com/office/drawing/2014/main" id="{876964E8-AA9B-764E-9E9F-8AD7949DC695}"/>
              </a:ext>
            </a:extLst>
          </p:cNvPr>
          <p:cNvSpPr>
            <a:spLocks noGrp="1"/>
          </p:cNvSpPr>
          <p:nvPr>
            <p:ph idx="1"/>
          </p:nvPr>
        </p:nvSpPr>
        <p:spPr>
          <a:xfrm>
            <a:off x="1261872" y="1203548"/>
            <a:ext cx="9643225" cy="1333044"/>
          </a:xfrm>
        </p:spPr>
        <p:txBody>
          <a:bodyPr>
            <a:normAutofit fontScale="85000" lnSpcReduction="20000"/>
          </a:bodyPr>
          <a:lstStyle/>
          <a:p>
            <a:pPr>
              <a:lnSpc>
                <a:spcPct val="110000"/>
              </a:lnSpc>
            </a:pPr>
            <a:r>
              <a:rPr lang="tr-TR" sz="2600" dirty="0">
                <a:latin typeface="Calibri" panose="020F0502020204030204" pitchFamily="34" charset="0"/>
                <a:cs typeface="Calibri" panose="020F0502020204030204" pitchFamily="34" charset="0"/>
              </a:rPr>
              <a:t>Ekolojik Araştırmalar Derneği Kaplumbağa İzleme Bölge Sorumlusu Biyolog Fatih Polat tarafından sunulan </a:t>
            </a:r>
            <a:r>
              <a:rPr lang="tr-TR" sz="2600" dirty="0" err="1">
                <a:latin typeface="Calibri" panose="020F0502020204030204" pitchFamily="34" charset="0"/>
                <a:cs typeface="Calibri" panose="020F0502020204030204" pitchFamily="34" charset="0"/>
              </a:rPr>
              <a:t>LATUYAB’ın</a:t>
            </a:r>
            <a:r>
              <a:rPr lang="tr-TR" sz="2600" dirty="0">
                <a:latin typeface="Calibri" panose="020F0502020204030204" pitchFamily="34" charset="0"/>
                <a:cs typeface="Calibri" panose="020F0502020204030204" pitchFamily="34" charset="0"/>
              </a:rPr>
              <a:t> düzenlemiş olduğu Kaplumbağa Yuva Koruma ve Isırılma Vakalarının Önlenmesinde İzlenecek Adımlar hakkında bilgilendirme etkinliğine Stone grup olarak bizler de katıldık.</a:t>
            </a:r>
          </a:p>
          <a:p>
            <a:endParaRPr lang="x-none" dirty="0"/>
          </a:p>
        </p:txBody>
      </p:sp>
      <p:pic>
        <p:nvPicPr>
          <p:cNvPr id="5" name="Resim 4" descr="iç mekan, adam, insan, duvar, giyim içeren bir resim&#10;&#10;Açıklama otomatik olarak oluşturuldu">
            <a:extLst>
              <a:ext uri="{FF2B5EF4-FFF2-40B4-BE49-F238E27FC236}">
                <a16:creationId xmlns="" xmlns:a16="http://schemas.microsoft.com/office/drawing/2014/main" id="{B35B4969-287D-3946-AF86-66214126652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1" t="32525" r="35455"/>
          <a:stretch/>
        </p:blipFill>
        <p:spPr>
          <a:xfrm>
            <a:off x="6096000" y="2902353"/>
            <a:ext cx="4809098" cy="3862130"/>
          </a:xfrm>
          <a:prstGeom prst="rect">
            <a:avLst/>
          </a:prstGeom>
        </p:spPr>
      </p:pic>
      <p:pic>
        <p:nvPicPr>
          <p:cNvPr id="7" name="Resim 6" descr="iç mekan, giyim, duvar, sanat içeren bir resim&#10;&#10;Açıklama otomatik olarak oluşturuldu">
            <a:extLst>
              <a:ext uri="{FF2B5EF4-FFF2-40B4-BE49-F238E27FC236}">
                <a16:creationId xmlns="" xmlns:a16="http://schemas.microsoft.com/office/drawing/2014/main" id="{EFD44942-7BA2-3849-8DDB-25C7643596A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8588"/>
          <a:stretch/>
        </p:blipFill>
        <p:spPr>
          <a:xfrm rot="5400000">
            <a:off x="1109772" y="3054453"/>
            <a:ext cx="3862130" cy="3557930"/>
          </a:xfrm>
          <a:prstGeom prst="rect">
            <a:avLst/>
          </a:prstGeom>
        </p:spPr>
      </p:pic>
    </p:spTree>
    <p:extLst>
      <p:ext uri="{BB962C8B-B14F-4D97-AF65-F5344CB8AC3E}">
        <p14:creationId xmlns:p14="http://schemas.microsoft.com/office/powerpoint/2010/main" val="304422614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158286" y="111279"/>
            <a:ext cx="9692640" cy="1325562"/>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SAHİL TEMİZLİĞİ </a:t>
            </a:r>
            <a:br>
              <a:rPr lang="tr-TR" sz="2800" b="1" dirty="0">
                <a:solidFill>
                  <a:srgbClr val="FF0000"/>
                </a:solidFill>
                <a:latin typeface="Calibri" panose="020F0502020204030204" pitchFamily="34" charset="0"/>
                <a:cs typeface="Calibri" panose="020F0502020204030204" pitchFamily="34" charset="0"/>
              </a:rPr>
            </a:br>
            <a:r>
              <a:rPr lang="tr-TR" sz="2800" b="1" dirty="0">
                <a:solidFill>
                  <a:srgbClr val="FF0000"/>
                </a:solidFill>
                <a:latin typeface="Calibri" panose="020F0502020204030204" pitchFamily="34" charset="0"/>
                <a:cs typeface="Calibri" panose="020F0502020204030204" pitchFamily="34" charset="0"/>
              </a:rPr>
              <a:t>ETKİNLİĞİ</a:t>
            </a:r>
          </a:p>
        </p:txBody>
      </p:sp>
      <p:sp>
        <p:nvSpPr>
          <p:cNvPr id="3" name="İçerik Yer Tutucusu 2"/>
          <p:cNvSpPr>
            <a:spLocks noGrp="1"/>
          </p:cNvSpPr>
          <p:nvPr>
            <p:ph idx="1"/>
          </p:nvPr>
        </p:nvSpPr>
        <p:spPr>
          <a:xfrm>
            <a:off x="158286" y="1691322"/>
            <a:ext cx="6796196" cy="4351337"/>
          </a:xfrm>
        </p:spPr>
        <p:txBody>
          <a:bodyPr>
            <a:normAutofit/>
          </a:bodyPr>
          <a:lstStyle/>
          <a:p>
            <a:r>
              <a:rPr lang="tr-TR" sz="1600" dirty="0">
                <a:latin typeface="Calibri" panose="020F0502020204030204" pitchFamily="34" charset="0"/>
                <a:cs typeface="Calibri" panose="020F0502020204030204" pitchFamily="34" charset="0"/>
              </a:rPr>
              <a:t>Tesis personelimizin çevre temizliği ve atıklar ile ilgili bilinç düzeyinin artırılması için her yıl çöp toplama etkinlikleri düzenlemekteyiz.</a:t>
            </a:r>
          </a:p>
        </p:txBody>
      </p:sp>
      <p:pic>
        <p:nvPicPr>
          <p:cNvPr id="4" name="Resim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14812" y="191310"/>
            <a:ext cx="4000030" cy="3000023"/>
          </a:xfrm>
          <a:prstGeom prst="rect">
            <a:avLst/>
          </a:prstGeom>
        </p:spPr>
      </p:pic>
      <p:pic>
        <p:nvPicPr>
          <p:cNvPr id="5" name="Resim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286" y="2600262"/>
            <a:ext cx="5065987" cy="3799490"/>
          </a:xfrm>
          <a:prstGeom prst="rect">
            <a:avLst/>
          </a:prstGeom>
        </p:spPr>
      </p:pic>
      <p:pic>
        <p:nvPicPr>
          <p:cNvPr id="6" name="Resim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14812" y="3508986"/>
            <a:ext cx="3854355" cy="2890766"/>
          </a:xfrm>
          <a:prstGeom prst="rect">
            <a:avLst/>
          </a:prstGeom>
        </p:spPr>
      </p:pic>
    </p:spTree>
    <p:extLst>
      <p:ext uri="{BB962C8B-B14F-4D97-AF65-F5344CB8AC3E}">
        <p14:creationId xmlns:p14="http://schemas.microsoft.com/office/powerpoint/2010/main" val="342109122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948321FB-D08C-584F-222B-A3A9EFDD177D}"/>
              </a:ext>
            </a:extLst>
          </p:cNvPr>
          <p:cNvSpPr>
            <a:spLocks noGrp="1"/>
          </p:cNvSpPr>
          <p:nvPr>
            <p:ph type="title"/>
          </p:nvPr>
        </p:nvSpPr>
        <p:spPr>
          <a:xfrm>
            <a:off x="6207369" y="1169376"/>
            <a:ext cx="4765431" cy="316523"/>
          </a:xfrm>
        </p:spPr>
        <p:txBody>
          <a:bodyPr>
            <a:normAutofit fontScale="90000"/>
          </a:bodyPr>
          <a:lstStyle/>
          <a:p>
            <a:r>
              <a:rPr lang="tr-TR" sz="3100" b="1" dirty="0">
                <a:solidFill>
                  <a:srgbClr val="FF0000"/>
                </a:solidFill>
                <a:latin typeface="Calibri" panose="020F0502020204030204" pitchFamily="34" charset="0"/>
                <a:ea typeface="Calibri" panose="020F0502020204030204" pitchFamily="34" charset="0"/>
                <a:cs typeface="Calibri" panose="020F0502020204030204" pitchFamily="34" charset="0"/>
              </a:rPr>
              <a:t>DÜNYA ÇEVRE GÜNÜNE ÖZEL </a:t>
            </a:r>
            <a:br>
              <a:rPr lang="tr-TR" sz="3100" b="1"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tr-TR" sz="31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ÇEVRE ETKİNLİĞİ FOTOĞRAFI</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pic>
        <p:nvPicPr>
          <p:cNvPr id="5" name="İçerik Yer Tutucusu 4">
            <a:extLst>
              <a:ext uri="{FF2B5EF4-FFF2-40B4-BE49-F238E27FC236}">
                <a16:creationId xmlns="" xmlns:a16="http://schemas.microsoft.com/office/drawing/2014/main" id="{42514BE6-490E-7E8A-B30A-BB01A81E6BA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8027" y="194065"/>
            <a:ext cx="5270385" cy="3886200"/>
          </a:xfrm>
        </p:spPr>
      </p:pic>
      <p:pic>
        <p:nvPicPr>
          <p:cNvPr id="7" name="Resim 6">
            <a:extLst>
              <a:ext uri="{FF2B5EF4-FFF2-40B4-BE49-F238E27FC236}">
                <a16:creationId xmlns="" xmlns:a16="http://schemas.microsoft.com/office/drawing/2014/main" id="{A5B420CC-0DE2-4AFF-4BD2-5A8B62A79F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0224" y="3036482"/>
            <a:ext cx="5495059" cy="3598603"/>
          </a:xfrm>
          <a:prstGeom prst="rect">
            <a:avLst/>
          </a:prstGeom>
        </p:spPr>
      </p:pic>
    </p:spTree>
    <p:extLst>
      <p:ext uri="{BB962C8B-B14F-4D97-AF65-F5344CB8AC3E}">
        <p14:creationId xmlns:p14="http://schemas.microsoft.com/office/powerpoint/2010/main" val="28754590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615821" y="-47399"/>
            <a:ext cx="9692640" cy="1325562"/>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PEYZAJ DÜZENLEMESİ</a:t>
            </a:r>
          </a:p>
        </p:txBody>
      </p:sp>
      <p:sp>
        <p:nvSpPr>
          <p:cNvPr id="6" name="Metin kutusu 5"/>
          <p:cNvSpPr txBox="1"/>
          <p:nvPr/>
        </p:nvSpPr>
        <p:spPr>
          <a:xfrm>
            <a:off x="206477" y="3607512"/>
            <a:ext cx="6636775" cy="923330"/>
          </a:xfrm>
          <a:prstGeom prst="rect">
            <a:avLst/>
          </a:prstGeom>
          <a:noFill/>
        </p:spPr>
        <p:txBody>
          <a:bodyPr wrap="square" rtlCol="0">
            <a:spAutoFit/>
          </a:bodyPr>
          <a:lstStyle/>
          <a:p>
            <a:r>
              <a:rPr lang="tr-TR" dirty="0">
                <a:latin typeface="Calibri" panose="020F0502020204030204" pitchFamily="34" charset="0"/>
                <a:cs typeface="Calibri" panose="020F0502020204030204" pitchFamily="34" charset="0"/>
              </a:rPr>
              <a:t>Otelimizde kuraklığa dayanıklı bitki bulunma oranı 2023 yılında %54’dür. 2024 </a:t>
            </a:r>
            <a:r>
              <a:rPr lang="tr-TR" dirty="0" smtClean="0">
                <a:latin typeface="Calibri" panose="020F0502020204030204" pitchFamily="34" charset="0"/>
                <a:cs typeface="Calibri" panose="020F0502020204030204" pitchFamily="34" charset="0"/>
              </a:rPr>
              <a:t>yılında %54’dür. 2025 yılında </a:t>
            </a:r>
            <a:r>
              <a:rPr lang="tr-TR" dirty="0">
                <a:latin typeface="Calibri" panose="020F0502020204030204" pitchFamily="34" charset="0"/>
                <a:cs typeface="Calibri" panose="020F0502020204030204" pitchFamily="34" charset="0"/>
              </a:rPr>
              <a:t>hedefimiz %55’dir.</a:t>
            </a:r>
          </a:p>
          <a:p>
            <a:endParaRPr lang="tr-TR" dirty="0"/>
          </a:p>
        </p:txBody>
      </p:sp>
      <p:sp>
        <p:nvSpPr>
          <p:cNvPr id="8" name="Metin kutusu 7"/>
          <p:cNvSpPr txBox="1"/>
          <p:nvPr/>
        </p:nvSpPr>
        <p:spPr>
          <a:xfrm>
            <a:off x="5690503" y="5829485"/>
            <a:ext cx="6061587" cy="923330"/>
          </a:xfrm>
          <a:prstGeom prst="rect">
            <a:avLst/>
          </a:prstGeom>
          <a:noFill/>
        </p:spPr>
        <p:txBody>
          <a:bodyPr wrap="square" rtlCol="0">
            <a:spAutoFit/>
          </a:bodyPr>
          <a:lstStyle/>
          <a:p>
            <a:r>
              <a:rPr lang="tr-TR" dirty="0">
                <a:latin typeface="Calibri" panose="020F0502020204030204" pitchFamily="34" charset="0"/>
                <a:cs typeface="Calibri" panose="020F0502020204030204" pitchFamily="34" charset="0"/>
              </a:rPr>
              <a:t>Otelimizde yerel bölgede yetişen bitki bulunma oranı 2023 yılında %72’dir. 2024 yılında </a:t>
            </a:r>
            <a:r>
              <a:rPr lang="tr-TR" dirty="0" smtClean="0">
                <a:latin typeface="Calibri" panose="020F0502020204030204" pitchFamily="34" charset="0"/>
                <a:cs typeface="Calibri" panose="020F0502020204030204" pitchFamily="34" charset="0"/>
              </a:rPr>
              <a:t>%72’dir. 2025 yılında hedefimiz </a:t>
            </a:r>
            <a:r>
              <a:rPr lang="tr-TR" dirty="0">
                <a:latin typeface="Calibri" panose="020F0502020204030204" pitchFamily="34" charset="0"/>
                <a:cs typeface="Calibri" panose="020F0502020204030204" pitchFamily="34" charset="0"/>
              </a:rPr>
              <a:t>%73’dür.</a:t>
            </a:r>
          </a:p>
        </p:txBody>
      </p:sp>
      <p:graphicFrame>
        <p:nvGraphicFramePr>
          <p:cNvPr id="3" name="Grafik 2">
            <a:extLst>
              <a:ext uri="{FF2B5EF4-FFF2-40B4-BE49-F238E27FC236}">
                <a16:creationId xmlns="" xmlns:a16="http://schemas.microsoft.com/office/drawing/2014/main" id="{00000000-0008-0000-0000-000004000000}"/>
              </a:ext>
            </a:extLst>
          </p:cNvPr>
          <p:cNvGraphicFramePr>
            <a:graphicFrameLocks/>
          </p:cNvGraphicFramePr>
          <p:nvPr>
            <p:extLst>
              <p:ext uri="{D42A27DB-BD31-4B8C-83A1-F6EECF244321}">
                <p14:modId xmlns:p14="http://schemas.microsoft.com/office/powerpoint/2010/main" val="1566250017"/>
              </p:ext>
            </p:extLst>
          </p:nvPr>
        </p:nvGraphicFramePr>
        <p:xfrm>
          <a:off x="328534" y="970992"/>
          <a:ext cx="4592955" cy="263652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Grafik 6">
            <a:extLst>
              <a:ext uri="{FF2B5EF4-FFF2-40B4-BE49-F238E27FC236}">
                <a16:creationId xmlns="" xmlns:a16="http://schemas.microsoft.com/office/drawing/2014/main" id="{68F922DE-C906-B724-4268-2656822D54B0}"/>
              </a:ext>
            </a:extLst>
          </p:cNvPr>
          <p:cNvGraphicFramePr>
            <a:graphicFrameLocks/>
          </p:cNvGraphicFramePr>
          <p:nvPr>
            <p:extLst>
              <p:ext uri="{D42A27DB-BD31-4B8C-83A1-F6EECF244321}">
                <p14:modId xmlns:p14="http://schemas.microsoft.com/office/powerpoint/2010/main" val="748108000"/>
              </p:ext>
            </p:extLst>
          </p:nvPr>
        </p:nvGraphicFramePr>
        <p:xfrm>
          <a:off x="6878341" y="2485735"/>
          <a:ext cx="5316793" cy="28683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4240538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C1A2CD38-5A67-5ECB-FA90-BA18035BCB73}"/>
              </a:ext>
            </a:extLst>
          </p:cNvPr>
          <p:cNvSpPr>
            <a:spLocks noGrp="1"/>
          </p:cNvSpPr>
          <p:nvPr>
            <p:ph type="title"/>
          </p:nvPr>
        </p:nvSpPr>
        <p:spPr>
          <a:xfrm>
            <a:off x="193848" y="587176"/>
            <a:ext cx="8388096" cy="845820"/>
          </a:xfrm>
        </p:spPr>
        <p:txBody>
          <a:bodyPr/>
          <a:lstStyle/>
          <a:p>
            <a:r>
              <a:rPr lang="tr-TR" sz="1800" b="1" dirty="0">
                <a:solidFill>
                  <a:srgbClr val="FF0000"/>
                </a:solidFill>
                <a:effectLst/>
                <a:latin typeface="Calibri" panose="020F0502020204030204" pitchFamily="34" charset="0"/>
                <a:ea typeface="Calibri" panose="020F0502020204030204" pitchFamily="34" charset="0"/>
              </a:rPr>
              <a:t>KUM ZAMBAĞI (PANCRATİUM MARİTİMUM)</a:t>
            </a:r>
            <a:endParaRPr lang="tr-TR" dirty="0">
              <a:solidFill>
                <a:srgbClr val="FF0000"/>
              </a:solidFill>
            </a:endParaRPr>
          </a:p>
        </p:txBody>
      </p:sp>
      <p:pic>
        <p:nvPicPr>
          <p:cNvPr id="4" name="İçerik Yer Tutucusu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b="22877"/>
          <a:stretch/>
        </p:blipFill>
        <p:spPr>
          <a:xfrm>
            <a:off x="411964" y="2688021"/>
            <a:ext cx="3740907" cy="3846786"/>
          </a:xfrm>
        </p:spPr>
      </p:pic>
      <p:pic>
        <p:nvPicPr>
          <p:cNvPr id="5" name="Resim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2920" y="346841"/>
            <a:ext cx="6618175" cy="4682359"/>
          </a:xfrm>
          <a:prstGeom prst="rect">
            <a:avLst/>
          </a:prstGeom>
        </p:spPr>
      </p:pic>
      <p:sp>
        <p:nvSpPr>
          <p:cNvPr id="6" name="Metin kutusu 5"/>
          <p:cNvSpPr txBox="1"/>
          <p:nvPr/>
        </p:nvSpPr>
        <p:spPr>
          <a:xfrm>
            <a:off x="5604640" y="5269535"/>
            <a:ext cx="5415455" cy="1077218"/>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Kum zambağı, kıyı kumullarında doğal olarak yetişen, nesli tehlikede olan endemik bir bitki türüdür.</a:t>
            </a:r>
            <a:r>
              <a:rPr lang="tr-TR" sz="1600" dirty="0"/>
              <a:t> </a:t>
            </a:r>
            <a:r>
              <a:rPr lang="tr-TR" sz="1600" dirty="0">
                <a:latin typeface="Calibri" panose="020F0502020204030204" pitchFamily="34" charset="0"/>
                <a:cs typeface="Calibri" panose="020F0502020204030204" pitchFamily="34" charset="0"/>
              </a:rPr>
              <a:t>Tesisimizde endemik bitki olarak ‘Kum Zambağı’ tanımlanmış ve koruma altına alınmıştır.</a:t>
            </a:r>
          </a:p>
        </p:txBody>
      </p:sp>
    </p:spTree>
    <p:extLst>
      <p:ext uri="{BB962C8B-B14F-4D97-AF65-F5344CB8AC3E}">
        <p14:creationId xmlns:p14="http://schemas.microsoft.com/office/powerpoint/2010/main" val="35839575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Caretta Yuvaları Mercek Altınd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20" y="836998"/>
            <a:ext cx="4813746" cy="47080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 name="Başlık 1">
            <a:extLst>
              <a:ext uri="{FF2B5EF4-FFF2-40B4-BE49-F238E27FC236}">
                <a16:creationId xmlns="" xmlns:a16="http://schemas.microsoft.com/office/drawing/2014/main" id="{73EF5C7B-4F49-E177-415F-8074DDA50A33}"/>
              </a:ext>
            </a:extLst>
          </p:cNvPr>
          <p:cNvSpPr>
            <a:spLocks noGrp="1"/>
          </p:cNvSpPr>
          <p:nvPr>
            <p:ph type="title"/>
          </p:nvPr>
        </p:nvSpPr>
        <p:spPr>
          <a:xfrm>
            <a:off x="85420" y="122189"/>
            <a:ext cx="9601200" cy="438912"/>
          </a:xfrm>
        </p:spPr>
        <p:txBody>
          <a:bodyPr>
            <a:noAutofit/>
          </a:bodyPr>
          <a:lstStyle/>
          <a:p>
            <a:r>
              <a:rPr lang="tr-TR" sz="2800" b="1" dirty="0">
                <a:solidFill>
                  <a:srgbClr val="FF0000"/>
                </a:solidFill>
                <a:latin typeface="Calibri" panose="020F0502020204030204" pitchFamily="34" charset="0"/>
                <a:ea typeface="Calibri" panose="020F0502020204030204" pitchFamily="34" charset="0"/>
              </a:rPr>
              <a:t>C</a:t>
            </a:r>
            <a:r>
              <a:rPr lang="tr-TR" sz="2800" b="1" dirty="0">
                <a:solidFill>
                  <a:srgbClr val="FF0000"/>
                </a:solidFill>
                <a:effectLst/>
                <a:latin typeface="Calibri" panose="020F0502020204030204" pitchFamily="34" charset="0"/>
                <a:ea typeface="Calibri" panose="020F0502020204030204" pitchFamily="34" charset="0"/>
              </a:rPr>
              <a:t>ARETTA </a:t>
            </a:r>
            <a:r>
              <a:rPr lang="tr-TR" sz="2800" b="1" dirty="0" err="1">
                <a:solidFill>
                  <a:srgbClr val="FF0000"/>
                </a:solidFill>
                <a:latin typeface="Calibri" panose="020F0502020204030204" pitchFamily="34" charset="0"/>
                <a:ea typeface="Calibri" panose="020F0502020204030204" pitchFamily="34" charset="0"/>
              </a:rPr>
              <a:t>C</a:t>
            </a:r>
            <a:r>
              <a:rPr lang="tr-TR" sz="2800" b="1" dirty="0" err="1">
                <a:solidFill>
                  <a:srgbClr val="FF0000"/>
                </a:solidFill>
                <a:effectLst/>
                <a:latin typeface="Calibri" panose="020F0502020204030204" pitchFamily="34" charset="0"/>
                <a:ea typeface="Calibri" panose="020F0502020204030204" pitchFamily="34" charset="0"/>
              </a:rPr>
              <a:t>ARETTA</a:t>
            </a:r>
            <a:endParaRPr lang="tr-TR" sz="2800" dirty="0">
              <a:solidFill>
                <a:srgbClr val="FF0000"/>
              </a:solidFill>
            </a:endParaRPr>
          </a:p>
        </p:txBody>
      </p:sp>
      <p:pic>
        <p:nvPicPr>
          <p:cNvPr id="5" name="İçerik Yer Tutucusu 4">
            <a:extLst>
              <a:ext uri="{FF2B5EF4-FFF2-40B4-BE49-F238E27FC236}">
                <a16:creationId xmlns="" xmlns:a16="http://schemas.microsoft.com/office/drawing/2014/main" id="{E3ED3393-A235-882B-D124-D7FAD0028AF4}"/>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tretch/>
        </p:blipFill>
        <p:spPr>
          <a:xfrm>
            <a:off x="8067645" y="3751486"/>
            <a:ext cx="2826327" cy="2780607"/>
          </a:xfrm>
          <a:prstGeom prst="rect">
            <a:avLst/>
          </a:prstGeom>
          <a:ln>
            <a:noFill/>
          </a:ln>
          <a:effectLst>
            <a:outerShdw blurRad="190500" algn="tl" rotWithShape="0">
              <a:srgbClr val="000000">
                <a:alpha val="70000"/>
              </a:srgbClr>
            </a:outerShdw>
          </a:effectLst>
        </p:spPr>
      </p:pic>
      <p:sp>
        <p:nvSpPr>
          <p:cNvPr id="6" name="Metin kutusu 5">
            <a:extLst>
              <a:ext uri="{FF2B5EF4-FFF2-40B4-BE49-F238E27FC236}">
                <a16:creationId xmlns="" xmlns:a16="http://schemas.microsoft.com/office/drawing/2014/main" id="{01DFD0EB-F97E-9701-5974-3A6215EBA4C4}"/>
              </a:ext>
            </a:extLst>
          </p:cNvPr>
          <p:cNvSpPr txBox="1"/>
          <p:nvPr/>
        </p:nvSpPr>
        <p:spPr>
          <a:xfrm>
            <a:off x="5106138" y="766053"/>
            <a:ext cx="5787834" cy="2985433"/>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100 milyon yıldan fazla bir süredir dünyanın okyanuslarında kilometreler kat eden deniz kaplumbağaları, deniz ve kıyı ekosistemlerinin sağlığı açısından vazgeçilmez ve tamamlayıcı bir role sahiptir. </a:t>
            </a:r>
          </a:p>
          <a:p>
            <a:r>
              <a:rPr lang="tr-TR" sz="1600" dirty="0">
                <a:latin typeface="Calibri" panose="020F0502020204030204" pitchFamily="34" charset="0"/>
                <a:cs typeface="Calibri" panose="020F0502020204030204" pitchFamily="34" charset="0"/>
              </a:rPr>
              <a:t>Kıyı şeridimiz </a:t>
            </a:r>
            <a:r>
              <a:rPr lang="tr-TR" sz="1600" dirty="0" err="1">
                <a:latin typeface="Calibri" panose="020F0502020204030204" pitchFamily="34" charset="0"/>
                <a:cs typeface="Calibri" panose="020F0502020204030204" pitchFamily="34" charset="0"/>
              </a:rPr>
              <a:t>caretta</a:t>
            </a:r>
            <a:r>
              <a:rPr lang="tr-TR" sz="1600" dirty="0">
                <a:latin typeface="Calibri" panose="020F0502020204030204" pitchFamily="34" charset="0"/>
                <a:cs typeface="Calibri" panose="020F0502020204030204" pitchFamily="34" charset="0"/>
              </a:rPr>
              <a:t> </a:t>
            </a:r>
            <a:r>
              <a:rPr lang="tr-TR" sz="1600" dirty="0" err="1">
                <a:latin typeface="Calibri" panose="020F0502020204030204" pitchFamily="34" charset="0"/>
                <a:cs typeface="Calibri" panose="020F0502020204030204" pitchFamily="34" charset="0"/>
              </a:rPr>
              <a:t>caretta</a:t>
            </a:r>
            <a:r>
              <a:rPr lang="tr-TR" sz="1600" dirty="0">
                <a:latin typeface="Calibri" panose="020F0502020204030204" pitchFamily="34" charset="0"/>
                <a:cs typeface="Calibri" panose="020F0502020204030204" pitchFamily="34" charset="0"/>
              </a:rPr>
              <a:t> yumurtlama alanlarından birisidir.</a:t>
            </a:r>
          </a:p>
          <a:p>
            <a:r>
              <a:rPr lang="tr-TR" sz="1600" dirty="0">
                <a:latin typeface="Calibri" panose="020F0502020204030204" pitchFamily="34" charset="0"/>
                <a:cs typeface="Calibri" panose="020F0502020204030204" pitchFamily="34" charset="0"/>
              </a:rPr>
              <a:t>Sahil bölgesinde Caretta-Caretta koruma alanımız bulunmaktadır.</a:t>
            </a:r>
          </a:p>
          <a:p>
            <a:pPr>
              <a:lnSpc>
                <a:spcPct val="115000"/>
              </a:lnSpc>
              <a:spcAft>
                <a:spcPts val="1000"/>
              </a:spcAft>
            </a:pPr>
            <a:r>
              <a:rPr lang="tr-TR" sz="1600" dirty="0" err="1">
                <a:latin typeface="Calibri" panose="020F0502020204030204" pitchFamily="34" charset="0"/>
                <a:cs typeface="Calibri" panose="020F0502020204030204" pitchFamily="34" charset="0"/>
              </a:rPr>
              <a:t>Latuyab</a:t>
            </a:r>
            <a:r>
              <a:rPr lang="tr-TR" sz="1600" dirty="0">
                <a:latin typeface="Calibri" panose="020F0502020204030204" pitchFamily="34" charset="0"/>
                <a:cs typeface="Calibri" panose="020F0502020204030204" pitchFamily="34" charset="0"/>
              </a:rPr>
              <a:t> ve otelimizin de içinde bulunduğu çevre otellerle birlikte Deniz Kaplumbağaları Koruma ve Araştırma Projesi 20. yılına </a:t>
            </a:r>
            <a:r>
              <a:rPr lang="tr-TR" sz="1600" dirty="0" err="1">
                <a:latin typeface="Calibri" panose="020F0502020204030204" pitchFamily="34" charset="0"/>
                <a:cs typeface="Calibri" panose="020F0502020204030204" pitchFamily="34" charset="0"/>
              </a:rPr>
              <a:t>ulaşmıştır.Proje</a:t>
            </a:r>
            <a:r>
              <a:rPr lang="tr-TR" sz="1600" dirty="0">
                <a:latin typeface="Calibri" panose="020F0502020204030204" pitchFamily="34" charset="0"/>
                <a:cs typeface="Calibri" panose="020F0502020204030204" pitchFamily="34" charset="0"/>
              </a:rPr>
              <a:t> sayesinde Akdeniz’in en önemli deniz kaplumbağası yuvalama kumsalında yer alan turizm tesislerinden kaynaklanabilecek olumsuzlukların engellenmesi sağlanacaktır.</a:t>
            </a:r>
            <a:endParaRPr lang="tr-TR" sz="16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325141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Unvan 1"/>
          <p:cNvSpPr>
            <a:spLocks noGrp="1"/>
          </p:cNvSpPr>
          <p:nvPr>
            <p:ph type="title"/>
          </p:nvPr>
        </p:nvSpPr>
        <p:spPr>
          <a:xfrm>
            <a:off x="394980" y="1536721"/>
            <a:ext cx="9601200" cy="1485900"/>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KÜLTÜREL MİRASIMIZIN KORUNMASI VE TANITILMASI</a:t>
            </a:r>
          </a:p>
        </p:txBody>
      </p:sp>
      <p:sp>
        <p:nvSpPr>
          <p:cNvPr id="3" name="İçerik Yer Tutucusu 2"/>
          <p:cNvSpPr>
            <a:spLocks noGrp="1"/>
          </p:cNvSpPr>
          <p:nvPr>
            <p:ph idx="1"/>
          </p:nvPr>
        </p:nvSpPr>
        <p:spPr>
          <a:xfrm>
            <a:off x="255994" y="2629664"/>
            <a:ext cx="8595360" cy="4351337"/>
          </a:xfrm>
        </p:spPr>
        <p:txBody>
          <a:bodyPr>
            <a:normAutofit/>
          </a:bodyPr>
          <a:lstStyle/>
          <a:p>
            <a:r>
              <a:rPr lang="tr-TR" sz="1600" dirty="0" err="1">
                <a:latin typeface="Calibri" panose="020F0502020204030204" pitchFamily="34" charset="0"/>
                <a:cs typeface="Calibri" panose="020F0502020204030204" pitchFamily="34" charset="0"/>
              </a:rPr>
              <a:t>Tesimizde</a:t>
            </a:r>
            <a:r>
              <a:rPr lang="tr-TR" sz="1600" dirty="0">
                <a:latin typeface="Calibri" panose="020F0502020204030204" pitchFamily="34" charset="0"/>
                <a:cs typeface="Calibri" panose="020F0502020204030204" pitchFamily="34" charset="0"/>
              </a:rPr>
              <a:t> yapılan Türk Gecesi organizasyonu kapsamında, Türk yemekleri ve gelenekleri tanıtımına katkıda bulunulmaktadır. </a:t>
            </a:r>
          </a:p>
          <a:p>
            <a:r>
              <a:rPr lang="tr-TR" sz="1600" dirty="0">
                <a:latin typeface="Calibri" panose="020F0502020204030204" pitchFamily="34" charset="0"/>
                <a:cs typeface="Calibri" panose="020F0502020204030204" pitchFamily="34" charset="0"/>
              </a:rPr>
              <a:t>Tesisimizde bulunan bilgi panolarında yerel ulaşım imkânları, yakınımızda bulunan yerleşim bölgeleri, tarihi güzellikler ve arkeolojik kalıntıların bilgilendirmesini yapılarak bölgemizin tanıtımı yapılmaktadır.</a:t>
            </a:r>
          </a:p>
        </p:txBody>
      </p:sp>
      <p:pic>
        <p:nvPicPr>
          <p:cNvPr id="4" name="Resim 3"/>
          <p:cNvPicPr>
            <a:picLocks noChangeAspect="1"/>
          </p:cNvPicPr>
          <p:nvPr/>
        </p:nvPicPr>
        <p:blipFill rotWithShape="1">
          <a:blip r:embed="rId2" cstate="print">
            <a:extLst>
              <a:ext uri="{28A0092B-C50C-407E-A947-70E740481C1C}">
                <a14:useLocalDpi xmlns:a14="http://schemas.microsoft.com/office/drawing/2010/main" val="0"/>
              </a:ext>
            </a:extLst>
          </a:blip>
          <a:srcRect l="-3831" t="9080" r="3831" b="40115"/>
          <a:stretch/>
        </p:blipFill>
        <p:spPr>
          <a:xfrm>
            <a:off x="4648267" y="4678895"/>
            <a:ext cx="1689676" cy="1825793"/>
          </a:xfrm>
          <a:prstGeom prst="rect">
            <a:avLst/>
          </a:prstGeom>
        </p:spPr>
      </p:pic>
      <p:pic>
        <p:nvPicPr>
          <p:cNvPr id="5" name="Resim 4"/>
          <p:cNvPicPr>
            <a:picLocks noChangeAspect="1"/>
          </p:cNvPicPr>
          <p:nvPr/>
        </p:nvPicPr>
        <p:blipFill rotWithShape="1">
          <a:blip r:embed="rId3" cstate="print">
            <a:extLst>
              <a:ext uri="{28A0092B-C50C-407E-A947-70E740481C1C}">
                <a14:useLocalDpi xmlns:a14="http://schemas.microsoft.com/office/drawing/2010/main" val="0"/>
              </a:ext>
            </a:extLst>
          </a:blip>
          <a:srcRect l="2810" t="16551" r="-2810" b="31954"/>
          <a:stretch/>
        </p:blipFill>
        <p:spPr>
          <a:xfrm>
            <a:off x="2537479" y="4678895"/>
            <a:ext cx="1685890" cy="1762731"/>
          </a:xfrm>
          <a:prstGeom prst="rect">
            <a:avLst/>
          </a:prstGeom>
        </p:spPr>
      </p:pic>
      <p:pic>
        <p:nvPicPr>
          <p:cNvPr id="6" name="Resim 5"/>
          <p:cNvPicPr>
            <a:picLocks noChangeAspect="1"/>
          </p:cNvPicPr>
          <p:nvPr/>
        </p:nvPicPr>
        <p:blipFill rotWithShape="1">
          <a:blip r:embed="rId4" cstate="print">
            <a:extLst>
              <a:ext uri="{28A0092B-C50C-407E-A947-70E740481C1C}">
                <a14:useLocalDpi xmlns:a14="http://schemas.microsoft.com/office/drawing/2010/main" val="0"/>
              </a:ext>
            </a:extLst>
          </a:blip>
          <a:srcRect l="-511" t="24368" r="511" b="38161"/>
          <a:stretch/>
        </p:blipFill>
        <p:spPr>
          <a:xfrm>
            <a:off x="394980" y="4678895"/>
            <a:ext cx="1544180" cy="1734664"/>
          </a:xfrm>
          <a:prstGeom prst="rect">
            <a:avLst/>
          </a:prstGeom>
        </p:spPr>
      </p:pic>
      <p:pic>
        <p:nvPicPr>
          <p:cNvPr id="8" name="Resim 7"/>
          <p:cNvPicPr>
            <a:picLocks noChangeAspect="1"/>
          </p:cNvPicPr>
          <p:nvPr/>
        </p:nvPicPr>
        <p:blipFill rotWithShape="1">
          <a:blip r:embed="rId5" cstate="print">
            <a:extLst>
              <a:ext uri="{28A0092B-C50C-407E-A947-70E740481C1C}">
                <a14:useLocalDpi xmlns:a14="http://schemas.microsoft.com/office/drawing/2010/main" val="0"/>
              </a:ext>
            </a:extLst>
          </a:blip>
          <a:srcRect t="11840" b="3218"/>
          <a:stretch/>
        </p:blipFill>
        <p:spPr>
          <a:xfrm>
            <a:off x="8728632" y="2173560"/>
            <a:ext cx="2285047" cy="4313281"/>
          </a:xfrm>
          <a:prstGeom prst="rect">
            <a:avLst/>
          </a:prstGeom>
        </p:spPr>
      </p:pic>
      <p:pic>
        <p:nvPicPr>
          <p:cNvPr id="9" name="Resim 8"/>
          <p:cNvPicPr>
            <a:picLocks noChangeAspect="1"/>
          </p:cNvPicPr>
          <p:nvPr/>
        </p:nvPicPr>
        <p:blipFill rotWithShape="1">
          <a:blip r:embed="rId6" cstate="print">
            <a:extLst>
              <a:ext uri="{28A0092B-C50C-407E-A947-70E740481C1C}">
                <a14:useLocalDpi xmlns:a14="http://schemas.microsoft.com/office/drawing/2010/main" val="0"/>
              </a:ext>
            </a:extLst>
          </a:blip>
          <a:srcRect b="37586"/>
          <a:stretch/>
        </p:blipFill>
        <p:spPr>
          <a:xfrm>
            <a:off x="6955622" y="4649167"/>
            <a:ext cx="1549875" cy="1855522"/>
          </a:xfrm>
          <a:prstGeom prst="rect">
            <a:avLst/>
          </a:prstGeom>
        </p:spPr>
      </p:pic>
      <p:pic>
        <p:nvPicPr>
          <p:cNvPr id="10" name="Resim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7082" y="242988"/>
            <a:ext cx="1988310" cy="1580579"/>
          </a:xfrm>
          <a:prstGeom prst="rect">
            <a:avLst/>
          </a:prstGeom>
        </p:spPr>
      </p:pic>
      <p:pic>
        <p:nvPicPr>
          <p:cNvPr id="11" name="Resim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380424" y="227180"/>
            <a:ext cx="2006697" cy="1580579"/>
          </a:xfrm>
          <a:prstGeom prst="rect">
            <a:avLst/>
          </a:prstGeom>
        </p:spPr>
      </p:pic>
      <p:pic>
        <p:nvPicPr>
          <p:cNvPr id="12" name="Resim 11"/>
          <p:cNvPicPr>
            <a:picLocks noChangeAspect="1"/>
          </p:cNvPicPr>
          <p:nvPr/>
        </p:nvPicPr>
        <p:blipFill rotWithShape="1">
          <a:blip r:embed="rId9">
            <a:extLst>
              <a:ext uri="{28A0092B-C50C-407E-A947-70E740481C1C}">
                <a14:useLocalDpi xmlns:a14="http://schemas.microsoft.com/office/drawing/2010/main" val="0"/>
              </a:ext>
            </a:extLst>
          </a:blip>
          <a:srcRect l="11632" r="7686" b="17592"/>
          <a:stretch/>
        </p:blipFill>
        <p:spPr>
          <a:xfrm>
            <a:off x="5960177" y="227180"/>
            <a:ext cx="1990889" cy="1572118"/>
          </a:xfrm>
          <a:prstGeom prst="rect">
            <a:avLst/>
          </a:prstGeom>
        </p:spPr>
      </p:pic>
      <p:pic>
        <p:nvPicPr>
          <p:cNvPr id="13" name="Resim 12"/>
          <p:cNvPicPr>
            <a:picLocks noChangeAspect="1"/>
          </p:cNvPicPr>
          <p:nvPr/>
        </p:nvPicPr>
        <p:blipFill rotWithShape="1">
          <a:blip r:embed="rId10" cstate="print">
            <a:extLst>
              <a:ext uri="{28A0092B-C50C-407E-A947-70E740481C1C}">
                <a14:useLocalDpi xmlns:a14="http://schemas.microsoft.com/office/drawing/2010/main" val="0"/>
              </a:ext>
            </a:extLst>
          </a:blip>
          <a:srcRect l="8744" r="12409"/>
          <a:stretch/>
        </p:blipFill>
        <p:spPr>
          <a:xfrm>
            <a:off x="8458162" y="227180"/>
            <a:ext cx="2061029" cy="1580580"/>
          </a:xfrm>
          <a:prstGeom prst="rect">
            <a:avLst/>
          </a:prstGeom>
        </p:spPr>
      </p:pic>
    </p:spTree>
    <p:extLst>
      <p:ext uri="{BB962C8B-B14F-4D97-AF65-F5344CB8AC3E}">
        <p14:creationId xmlns:p14="http://schemas.microsoft.com/office/powerpoint/2010/main" val="31386919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Resim 3">
            <a:extLst>
              <a:ext uri="{FF2B5EF4-FFF2-40B4-BE49-F238E27FC236}">
                <a16:creationId xmlns="" xmlns:a16="http://schemas.microsoft.com/office/drawing/2014/main" id="{3F6AFA46-5868-56AD-5CAA-9EA1AFE5DC7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6297" y="153330"/>
            <a:ext cx="2228604" cy="1816652"/>
          </a:xfrm>
          <a:prstGeom prst="rect">
            <a:avLst/>
          </a:prstGeom>
        </p:spPr>
      </p:pic>
      <p:pic>
        <p:nvPicPr>
          <p:cNvPr id="5" name="Resim 4">
            <a:extLst>
              <a:ext uri="{FF2B5EF4-FFF2-40B4-BE49-F238E27FC236}">
                <a16:creationId xmlns="" xmlns:a16="http://schemas.microsoft.com/office/drawing/2014/main" id="{9984D38E-D0C9-ED05-10F9-5F668B550E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37066" y="153330"/>
            <a:ext cx="2261713" cy="1816652"/>
          </a:xfrm>
          <a:prstGeom prst="rect">
            <a:avLst/>
          </a:prstGeom>
        </p:spPr>
      </p:pic>
      <p:pic>
        <p:nvPicPr>
          <p:cNvPr id="6" name="Resim 5">
            <a:extLst>
              <a:ext uri="{FF2B5EF4-FFF2-40B4-BE49-F238E27FC236}">
                <a16:creationId xmlns="" xmlns:a16="http://schemas.microsoft.com/office/drawing/2014/main" id="{D5C763E3-817F-1C19-B743-3F8E0F274C2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29233" y="153330"/>
            <a:ext cx="2266838" cy="1816652"/>
          </a:xfrm>
          <a:prstGeom prst="rect">
            <a:avLst/>
          </a:prstGeom>
        </p:spPr>
      </p:pic>
      <p:pic>
        <p:nvPicPr>
          <p:cNvPr id="7" name="Resim 6">
            <a:extLst>
              <a:ext uri="{FF2B5EF4-FFF2-40B4-BE49-F238E27FC236}">
                <a16:creationId xmlns="" xmlns:a16="http://schemas.microsoft.com/office/drawing/2014/main" id="{91B9CF88-CDB6-52DD-F393-50714A56342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6297" y="4706584"/>
            <a:ext cx="2261560" cy="1812756"/>
          </a:xfrm>
          <a:prstGeom prst="rect">
            <a:avLst/>
          </a:prstGeom>
        </p:spPr>
      </p:pic>
      <p:pic>
        <p:nvPicPr>
          <p:cNvPr id="8" name="Resim 7">
            <a:extLst>
              <a:ext uri="{FF2B5EF4-FFF2-40B4-BE49-F238E27FC236}">
                <a16:creationId xmlns="" xmlns:a16="http://schemas.microsoft.com/office/drawing/2014/main" id="{E5CB81C0-6694-9E28-9D17-67E75C7AD34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26525" y="153330"/>
            <a:ext cx="2163128" cy="1816652"/>
          </a:xfrm>
          <a:prstGeom prst="rect">
            <a:avLst/>
          </a:prstGeom>
          <a:ln>
            <a:noFill/>
          </a:ln>
          <a:effectLst>
            <a:outerShdw blurRad="292100" dist="139700" dir="2700000" algn="tl" rotWithShape="0">
              <a:srgbClr val="333333">
                <a:alpha val="65000"/>
              </a:srgbClr>
            </a:outerShdw>
          </a:effectLst>
        </p:spPr>
      </p:pic>
      <p:pic>
        <p:nvPicPr>
          <p:cNvPr id="9" name="Resim 8">
            <a:extLst>
              <a:ext uri="{FF2B5EF4-FFF2-40B4-BE49-F238E27FC236}">
                <a16:creationId xmlns="" xmlns:a16="http://schemas.microsoft.com/office/drawing/2014/main" id="{BFC5ECFD-5D1A-3CFE-6239-BB8004F8520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37066" y="4706584"/>
            <a:ext cx="2295027" cy="1848804"/>
          </a:xfrm>
          <a:prstGeom prst="rect">
            <a:avLst/>
          </a:prstGeom>
          <a:ln>
            <a:noFill/>
          </a:ln>
          <a:effectLst>
            <a:outerShdw blurRad="292100" dist="139700" dir="2700000" algn="tl" rotWithShape="0">
              <a:srgbClr val="333333">
                <a:alpha val="65000"/>
              </a:srgbClr>
            </a:outerShdw>
          </a:effectLst>
        </p:spPr>
      </p:pic>
      <p:pic>
        <p:nvPicPr>
          <p:cNvPr id="10" name="Resim 9">
            <a:extLst>
              <a:ext uri="{FF2B5EF4-FFF2-40B4-BE49-F238E27FC236}">
                <a16:creationId xmlns="" xmlns:a16="http://schemas.microsoft.com/office/drawing/2014/main" id="{3BAB65EF-D355-38E1-963C-63FAE63B16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07610" y="4721032"/>
            <a:ext cx="2266838" cy="1812756"/>
          </a:xfrm>
          <a:prstGeom prst="rect">
            <a:avLst/>
          </a:prstGeom>
          <a:ln>
            <a:noFill/>
          </a:ln>
          <a:effectLst>
            <a:outerShdw blurRad="292100" dist="139700" dir="2700000" algn="tl" rotWithShape="0">
              <a:srgbClr val="333333">
                <a:alpha val="65000"/>
              </a:srgbClr>
            </a:outerShdw>
          </a:effectLst>
        </p:spPr>
      </p:pic>
      <p:pic>
        <p:nvPicPr>
          <p:cNvPr id="11" name="Resim 10">
            <a:extLst>
              <a:ext uri="{FF2B5EF4-FFF2-40B4-BE49-F238E27FC236}">
                <a16:creationId xmlns="" xmlns:a16="http://schemas.microsoft.com/office/drawing/2014/main" id="{DA25A6BC-0B63-1C74-57D5-A7DEB8F512F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26525" y="4721032"/>
            <a:ext cx="2191603" cy="1848804"/>
          </a:xfrm>
          <a:prstGeom prst="rect">
            <a:avLst/>
          </a:prstGeom>
          <a:ln>
            <a:noFill/>
          </a:ln>
          <a:effectLst>
            <a:outerShdw blurRad="292100" dist="139700" dir="2700000" algn="tl" rotWithShape="0">
              <a:srgbClr val="333333">
                <a:alpha val="65000"/>
              </a:srgbClr>
            </a:outerShdw>
          </a:effectLst>
        </p:spPr>
      </p:pic>
      <p:pic>
        <p:nvPicPr>
          <p:cNvPr id="13" name="Resim 12">
            <a:extLst>
              <a:ext uri="{FF2B5EF4-FFF2-40B4-BE49-F238E27FC236}">
                <a16:creationId xmlns="" xmlns:a16="http://schemas.microsoft.com/office/drawing/2014/main" id="{AA2C70B1-3A9B-2B44-9C3B-DD2544AFD63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56297" y="2398606"/>
            <a:ext cx="2228604" cy="2015282"/>
          </a:xfrm>
          <a:prstGeom prst="rect">
            <a:avLst/>
          </a:prstGeom>
          <a:ln>
            <a:noFill/>
          </a:ln>
          <a:effectLst>
            <a:outerShdw blurRad="292100" dist="139700" dir="2700000" algn="tl" rotWithShape="0">
              <a:srgbClr val="333333">
                <a:alpha val="65000"/>
              </a:srgbClr>
            </a:outerShdw>
          </a:effectLst>
        </p:spPr>
      </p:pic>
      <p:pic>
        <p:nvPicPr>
          <p:cNvPr id="15" name="Resim 14">
            <a:extLst>
              <a:ext uri="{FF2B5EF4-FFF2-40B4-BE49-F238E27FC236}">
                <a16:creationId xmlns="" xmlns:a16="http://schemas.microsoft.com/office/drawing/2014/main" id="{670C1304-1557-EC14-D1A5-18F383B19D7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726525" y="2385942"/>
            <a:ext cx="2166539" cy="2027946"/>
          </a:xfrm>
          <a:prstGeom prst="rect">
            <a:avLst/>
          </a:prstGeom>
          <a:ln>
            <a:noFill/>
          </a:ln>
          <a:effectLst>
            <a:outerShdw blurRad="292100" dist="139700" dir="2700000" algn="tl" rotWithShape="0">
              <a:srgbClr val="333333">
                <a:alpha val="65000"/>
              </a:srgbClr>
            </a:outerShdw>
          </a:effectLst>
        </p:spPr>
      </p:pic>
      <p:sp>
        <p:nvSpPr>
          <p:cNvPr id="16" name="Metin kutusu 15"/>
          <p:cNvSpPr txBox="1"/>
          <p:nvPr/>
        </p:nvSpPr>
        <p:spPr>
          <a:xfrm>
            <a:off x="3630170" y="2938250"/>
            <a:ext cx="4754880" cy="830997"/>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Antalya tarihi ve kültürel mirasımız olan gezilecek yerler </a:t>
            </a:r>
            <a:r>
              <a:rPr lang="tr-TR" sz="1600" dirty="0" err="1">
                <a:latin typeface="Calibri" panose="020F0502020204030204" pitchFamily="34" charset="0"/>
                <a:cs typeface="Calibri" panose="020F0502020204030204" pitchFamily="34" charset="0"/>
              </a:rPr>
              <a:t>info</a:t>
            </a:r>
            <a:r>
              <a:rPr lang="tr-TR" sz="1600" dirty="0">
                <a:latin typeface="Calibri" panose="020F0502020204030204" pitchFamily="34" charset="0"/>
                <a:cs typeface="Calibri" panose="020F0502020204030204" pitchFamily="34" charset="0"/>
              </a:rPr>
              <a:t> kanallarında ve panolarda misafirlerimize tanıtılmaktadır. </a:t>
            </a:r>
          </a:p>
        </p:txBody>
      </p:sp>
    </p:spTree>
    <p:extLst>
      <p:ext uri="{BB962C8B-B14F-4D97-AF65-F5344CB8AC3E}">
        <p14:creationId xmlns:p14="http://schemas.microsoft.com/office/powerpoint/2010/main" val="48753961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4D4DDE44-65CA-4BA7-8A2B-A4870F5A8BC0}"/>
              </a:ext>
            </a:extLst>
          </p:cNvPr>
          <p:cNvSpPr>
            <a:spLocks noGrp="1"/>
          </p:cNvSpPr>
          <p:nvPr>
            <p:ph type="title"/>
          </p:nvPr>
        </p:nvSpPr>
        <p:spPr>
          <a:xfrm>
            <a:off x="2094209" y="694061"/>
            <a:ext cx="6839712" cy="630936"/>
          </a:xfrm>
        </p:spPr>
        <p:txBody>
          <a:bodyPr>
            <a:noAutofit/>
          </a:bodyPr>
          <a:lstStyle/>
          <a:p>
            <a:r>
              <a:rPr lang="tr-TR" sz="2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TÜRK GECESİ</a:t>
            </a:r>
            <a: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2800" dirty="0">
              <a:solidFill>
                <a:srgbClr val="002060"/>
              </a:solidFill>
            </a:endParaRPr>
          </a:p>
        </p:txBody>
      </p:sp>
      <p:sp>
        <p:nvSpPr>
          <p:cNvPr id="3" name="İçerik Yer Tutucusu 2">
            <a:extLst>
              <a:ext uri="{FF2B5EF4-FFF2-40B4-BE49-F238E27FC236}">
                <a16:creationId xmlns="" xmlns:a16="http://schemas.microsoft.com/office/drawing/2014/main" id="{A6B7CB17-0FB6-3301-D992-60B8C7895E09}"/>
              </a:ext>
            </a:extLst>
          </p:cNvPr>
          <p:cNvSpPr>
            <a:spLocks noGrp="1"/>
          </p:cNvSpPr>
          <p:nvPr>
            <p:ph idx="1"/>
          </p:nvPr>
        </p:nvSpPr>
        <p:spPr>
          <a:xfrm>
            <a:off x="-1584434" y="5622929"/>
            <a:ext cx="13211503" cy="841248"/>
          </a:xfrm>
        </p:spPr>
        <p:txBody>
          <a:bodyPr>
            <a:normAutofit/>
          </a:bodyPr>
          <a:lstStyle/>
          <a:p>
            <a:pPr marL="2271400" lvl="8" indent="0">
              <a:buNone/>
            </a:pPr>
            <a:r>
              <a:rPr lang="tr-TR" sz="1600" dirty="0">
                <a:latin typeface="Calibri" panose="020F0502020204030204" pitchFamily="34" charset="0"/>
                <a:cs typeface="Calibri" panose="020F0502020204030204" pitchFamily="34" charset="0"/>
              </a:rPr>
              <a:t>Tesisimizde yapılan Türk Gecesi organizasyonu kapsamında, Türk yemekleri ve gelenekleri tanıtımına katkıda bulunulmaktadır.</a:t>
            </a:r>
          </a:p>
        </p:txBody>
      </p:sp>
      <p:pic>
        <p:nvPicPr>
          <p:cNvPr id="6" name="Resim 5">
            <a:extLst>
              <a:ext uri="{FF2B5EF4-FFF2-40B4-BE49-F238E27FC236}">
                <a16:creationId xmlns="" xmlns:a16="http://schemas.microsoft.com/office/drawing/2014/main" id="{8C0A79C9-3F8C-8CC9-9DCF-FA9002BCD4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36191" y="2024084"/>
            <a:ext cx="2398431" cy="3038804"/>
          </a:xfrm>
          <a:prstGeom prst="rect">
            <a:avLst/>
          </a:prstGeom>
        </p:spPr>
      </p:pic>
      <p:pic>
        <p:nvPicPr>
          <p:cNvPr id="7" name="Resim 6">
            <a:extLst>
              <a:ext uri="{FF2B5EF4-FFF2-40B4-BE49-F238E27FC236}">
                <a16:creationId xmlns="" xmlns:a16="http://schemas.microsoft.com/office/drawing/2014/main" id="{F999C803-CACF-9C46-4D26-1C1D6EBABA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84588" y="2024084"/>
            <a:ext cx="2398431" cy="3038804"/>
          </a:xfrm>
          <a:prstGeom prst="rect">
            <a:avLst/>
          </a:prstGeom>
        </p:spPr>
      </p:pic>
      <p:pic>
        <p:nvPicPr>
          <p:cNvPr id="8" name="Resim 7">
            <a:extLst>
              <a:ext uri="{FF2B5EF4-FFF2-40B4-BE49-F238E27FC236}">
                <a16:creationId xmlns="" xmlns:a16="http://schemas.microsoft.com/office/drawing/2014/main" id="{182B5E2C-8965-31E3-BC32-DDF8E831DD0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942764" y="2024084"/>
            <a:ext cx="2459557" cy="3038804"/>
          </a:xfrm>
          <a:prstGeom prst="rect">
            <a:avLst/>
          </a:prstGeom>
        </p:spPr>
      </p:pic>
    </p:spTree>
    <p:extLst>
      <p:ext uri="{BB962C8B-B14F-4D97-AF65-F5344CB8AC3E}">
        <p14:creationId xmlns:p14="http://schemas.microsoft.com/office/powerpoint/2010/main" val="237928602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Metin kutusu 5">
            <a:extLst>
              <a:ext uri="{FF2B5EF4-FFF2-40B4-BE49-F238E27FC236}">
                <a16:creationId xmlns="" xmlns:a16="http://schemas.microsoft.com/office/drawing/2014/main" id="{5A474638-A80F-2B68-3353-56D66E0C4F15}"/>
              </a:ext>
            </a:extLst>
          </p:cNvPr>
          <p:cNvSpPr txBox="1"/>
          <p:nvPr/>
        </p:nvSpPr>
        <p:spPr>
          <a:xfrm>
            <a:off x="309471" y="5514072"/>
            <a:ext cx="8055864" cy="830997"/>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Sahil ve </a:t>
            </a:r>
            <a:r>
              <a:rPr lang="tr-TR" sz="1600" dirty="0" err="1">
                <a:latin typeface="Calibri" panose="020F0502020204030204" pitchFamily="34" charset="0"/>
                <a:cs typeface="Calibri" panose="020F0502020204030204" pitchFamily="34" charset="0"/>
              </a:rPr>
              <a:t>corner</a:t>
            </a:r>
            <a:r>
              <a:rPr lang="tr-TR" sz="1600" dirty="0">
                <a:latin typeface="Calibri" panose="020F0502020204030204" pitchFamily="34" charset="0"/>
                <a:cs typeface="Calibri" panose="020F0502020204030204" pitchFamily="34" charset="0"/>
              </a:rPr>
              <a:t> mutfak alanında bulunan </a:t>
            </a:r>
            <a:r>
              <a:rPr lang="tr-TR" sz="1600" dirty="0" err="1">
                <a:latin typeface="Calibri" panose="020F0502020204030204" pitchFamily="34" charset="0"/>
                <a:cs typeface="Calibri" panose="020F0502020204030204" pitchFamily="34" charset="0"/>
              </a:rPr>
              <a:t>türk</a:t>
            </a:r>
            <a:r>
              <a:rPr lang="tr-TR" sz="1600" dirty="0">
                <a:latin typeface="Calibri" panose="020F0502020204030204" pitchFamily="34" charset="0"/>
                <a:cs typeface="Calibri" panose="020F0502020204030204" pitchFamily="34" charset="0"/>
              </a:rPr>
              <a:t> çadırımızda geleneksel </a:t>
            </a:r>
            <a:r>
              <a:rPr lang="tr-TR" sz="1600" dirty="0" err="1">
                <a:latin typeface="Calibri" panose="020F0502020204030204" pitchFamily="34" charset="0"/>
                <a:cs typeface="Calibri" panose="020F0502020204030204" pitchFamily="34" charset="0"/>
              </a:rPr>
              <a:t>türk</a:t>
            </a:r>
            <a:r>
              <a:rPr lang="tr-TR" sz="1600" dirty="0">
                <a:latin typeface="Calibri" panose="020F0502020204030204" pitchFamily="34" charset="0"/>
                <a:cs typeface="Calibri" panose="020F0502020204030204" pitchFamily="34" charset="0"/>
              </a:rPr>
              <a:t> yemeklerinin sergilendiği gözleme, pide alanları bulunmaktadır.</a:t>
            </a:r>
          </a:p>
          <a:p>
            <a:r>
              <a:rPr lang="tr-TR" sz="1600" dirty="0">
                <a:latin typeface="Calibri" panose="020F0502020204030204" pitchFamily="34" charset="0"/>
                <a:cs typeface="Calibri" panose="020F0502020204030204" pitchFamily="34" charset="0"/>
              </a:rPr>
              <a:t>Yerli ve yabancı misafirler tarafından oldukça ilgi görmektedir.</a:t>
            </a:r>
          </a:p>
        </p:txBody>
      </p:sp>
      <p:pic>
        <p:nvPicPr>
          <p:cNvPr id="4" name="İçerik Yer Tutucusu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9471" y="983582"/>
            <a:ext cx="5801784" cy="4351338"/>
          </a:xfrm>
        </p:spPr>
      </p:pic>
      <p:pic>
        <p:nvPicPr>
          <p:cNvPr id="7" name="Resim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4402" y="216858"/>
            <a:ext cx="3627641" cy="5297214"/>
          </a:xfrm>
          <a:prstGeom prst="rect">
            <a:avLst/>
          </a:prstGeom>
        </p:spPr>
      </p:pic>
      <p:sp>
        <p:nvSpPr>
          <p:cNvPr id="8" name="Metin kutusu 7"/>
          <p:cNvSpPr txBox="1"/>
          <p:nvPr/>
        </p:nvSpPr>
        <p:spPr>
          <a:xfrm>
            <a:off x="309471" y="29475"/>
            <a:ext cx="6513094" cy="954107"/>
          </a:xfrm>
          <a:prstGeom prst="rect">
            <a:avLst/>
          </a:prstGeom>
          <a:noFill/>
        </p:spPr>
        <p:txBody>
          <a:bodyPr wrap="square" rtlCol="0">
            <a:spAutoFit/>
          </a:bodyPr>
          <a:lstStyle/>
          <a:p>
            <a:r>
              <a:rPr lang="tr-TR" sz="2800" b="1" dirty="0">
                <a:solidFill>
                  <a:srgbClr val="FF0000"/>
                </a:solidFill>
                <a:latin typeface="Calibri" panose="020F0502020204030204" pitchFamily="34" charset="0"/>
                <a:cs typeface="Calibri" panose="020F0502020204030204" pitchFamily="34" charset="0"/>
              </a:rPr>
              <a:t>GELENEKSEL TÜRK MUTFAĞININ SERGİLENMESİ</a:t>
            </a:r>
          </a:p>
        </p:txBody>
      </p:sp>
    </p:spTree>
    <p:extLst>
      <p:ext uri="{BB962C8B-B14F-4D97-AF65-F5344CB8AC3E}">
        <p14:creationId xmlns:p14="http://schemas.microsoft.com/office/powerpoint/2010/main" val="250036886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41E0485C-747D-0927-0104-5BF73438D1F9}"/>
              </a:ext>
            </a:extLst>
          </p:cNvPr>
          <p:cNvSpPr>
            <a:spLocks noGrp="1"/>
          </p:cNvSpPr>
          <p:nvPr>
            <p:ph type="title" idx="4294967295"/>
          </p:nvPr>
        </p:nvSpPr>
        <p:spPr>
          <a:xfrm>
            <a:off x="0" y="2697163"/>
            <a:ext cx="11179175" cy="914400"/>
          </a:xfrm>
        </p:spPr>
        <p:txBody>
          <a:bodyPr>
            <a:normAutofit fontScale="90000"/>
          </a:bodyPr>
          <a:lstStyle/>
          <a:p>
            <a:r>
              <a:rPr lang="tr-TR" sz="31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TÜRK KÜLTÜRÜNÜ YANSITAN </a:t>
            </a:r>
            <a:r>
              <a:rPr lang="tr-TR" sz="3100" b="1" dirty="0">
                <a:solidFill>
                  <a:srgbClr val="FF0000"/>
                </a:solidFill>
                <a:latin typeface="Calibri" panose="020F0502020204030204" pitchFamily="34" charset="0"/>
                <a:ea typeface="Calibri" panose="020F0502020204030204" pitchFamily="34" charset="0"/>
                <a:cs typeface="Calibri" panose="020F0502020204030204" pitchFamily="34" charset="0"/>
              </a:rPr>
              <a:t>motifler</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sp>
        <p:nvSpPr>
          <p:cNvPr id="4" name="Metin Yer Tutucusu 3">
            <a:extLst>
              <a:ext uri="{FF2B5EF4-FFF2-40B4-BE49-F238E27FC236}">
                <a16:creationId xmlns="" xmlns:a16="http://schemas.microsoft.com/office/drawing/2014/main" id="{F49B893D-E7C2-34C2-6911-963C8B7495D8}"/>
              </a:ext>
            </a:extLst>
          </p:cNvPr>
          <p:cNvSpPr>
            <a:spLocks noGrp="1"/>
          </p:cNvSpPr>
          <p:nvPr>
            <p:ph type="body" sz="half" idx="4294967295"/>
          </p:nvPr>
        </p:nvSpPr>
        <p:spPr>
          <a:xfrm>
            <a:off x="0" y="3155950"/>
            <a:ext cx="6284913" cy="596900"/>
          </a:xfrm>
        </p:spPr>
        <p:txBody>
          <a:bodyPr>
            <a:noAutofit/>
          </a:bodyPr>
          <a:lstStyle/>
          <a:p>
            <a:r>
              <a:rPr lang="tr-TR" sz="1600" dirty="0">
                <a:solidFill>
                  <a:schemeClr val="tx1"/>
                </a:solidFill>
                <a:latin typeface="Calibri" panose="020F0502020204030204" pitchFamily="34" charset="0"/>
                <a:cs typeface="Calibri" panose="020F0502020204030204" pitchFamily="34" charset="0"/>
              </a:rPr>
              <a:t>Otel içinde bulunan markette Antalya magnetleri misafir satışına sunulmaktadır. Magnetlerde genellikle şehrin manzaralı fotoğrafları, kültürel zenginlikleri yer almaktadır.</a:t>
            </a:r>
          </a:p>
        </p:txBody>
      </p:sp>
      <p:pic>
        <p:nvPicPr>
          <p:cNvPr id="6" name="Resim 5">
            <a:extLst>
              <a:ext uri="{FF2B5EF4-FFF2-40B4-BE49-F238E27FC236}">
                <a16:creationId xmlns="" xmlns:a16="http://schemas.microsoft.com/office/drawing/2014/main" id="{A428F5CA-A3D9-4B4D-FAAC-87C66705A73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47386" y="149406"/>
            <a:ext cx="2209834" cy="2420373"/>
          </a:xfrm>
          <a:prstGeom prst="rect">
            <a:avLst/>
          </a:prstGeom>
          <a:noFill/>
          <a:ln>
            <a:noFill/>
          </a:ln>
        </p:spPr>
      </p:pic>
      <p:pic>
        <p:nvPicPr>
          <p:cNvPr id="3" name="Resim 2"/>
          <p:cNvPicPr>
            <a:picLocks noChangeAspect="1"/>
          </p:cNvPicPr>
          <p:nvPr/>
        </p:nvPicPr>
        <p:blipFill rotWithShape="1">
          <a:blip r:embed="rId3" cstate="print">
            <a:extLst>
              <a:ext uri="{28A0092B-C50C-407E-A947-70E740481C1C}">
                <a14:useLocalDpi xmlns:a14="http://schemas.microsoft.com/office/drawing/2010/main" val="0"/>
              </a:ext>
            </a:extLst>
          </a:blip>
          <a:srcRect l="-739" t="19240" r="17142" b="12338"/>
          <a:stretch/>
        </p:blipFill>
        <p:spPr>
          <a:xfrm>
            <a:off x="8647386" y="4474088"/>
            <a:ext cx="2073165" cy="2262425"/>
          </a:xfrm>
          <a:prstGeom prst="rect">
            <a:avLst/>
          </a:prstGeom>
        </p:spPr>
      </p:pic>
      <p:pic>
        <p:nvPicPr>
          <p:cNvPr id="7" name="Resim 6"/>
          <p:cNvPicPr>
            <a:picLocks noChangeAspect="1"/>
          </p:cNvPicPr>
          <p:nvPr/>
        </p:nvPicPr>
        <p:blipFill rotWithShape="1">
          <a:blip r:embed="rId4" cstate="print">
            <a:extLst>
              <a:ext uri="{28A0092B-C50C-407E-A947-70E740481C1C}">
                <a14:useLocalDpi xmlns:a14="http://schemas.microsoft.com/office/drawing/2010/main" val="0"/>
              </a:ext>
            </a:extLst>
          </a:blip>
          <a:srcRect l="-601" t="18815" r="11425" b="870"/>
          <a:stretch/>
        </p:blipFill>
        <p:spPr>
          <a:xfrm>
            <a:off x="4217934" y="149406"/>
            <a:ext cx="2125692" cy="2202534"/>
          </a:xfrm>
          <a:prstGeom prst="rect">
            <a:avLst/>
          </a:prstGeom>
        </p:spPr>
      </p:pic>
      <p:pic>
        <p:nvPicPr>
          <p:cNvPr id="8" name="Resim 7"/>
          <p:cNvPicPr>
            <a:picLocks noChangeAspect="1"/>
          </p:cNvPicPr>
          <p:nvPr/>
        </p:nvPicPr>
        <p:blipFill rotWithShape="1">
          <a:blip r:embed="rId5" cstate="print">
            <a:extLst>
              <a:ext uri="{28A0092B-C50C-407E-A947-70E740481C1C}">
                <a14:useLocalDpi xmlns:a14="http://schemas.microsoft.com/office/drawing/2010/main" val="0"/>
              </a:ext>
            </a:extLst>
          </a:blip>
          <a:srcRect l="13321" b="27471"/>
          <a:stretch/>
        </p:blipFill>
        <p:spPr>
          <a:xfrm>
            <a:off x="299544" y="4452810"/>
            <a:ext cx="2081049" cy="2253757"/>
          </a:xfrm>
          <a:prstGeom prst="rect">
            <a:avLst/>
          </a:prstGeom>
        </p:spPr>
      </p:pic>
      <p:pic>
        <p:nvPicPr>
          <p:cNvPr id="9" name="Resim 8"/>
          <p:cNvPicPr>
            <a:picLocks noChangeAspect="1"/>
          </p:cNvPicPr>
          <p:nvPr/>
        </p:nvPicPr>
        <p:blipFill rotWithShape="1">
          <a:blip r:embed="rId6" cstate="print">
            <a:extLst>
              <a:ext uri="{28A0092B-C50C-407E-A947-70E740481C1C}">
                <a14:useLocalDpi xmlns:a14="http://schemas.microsoft.com/office/drawing/2010/main" val="0"/>
              </a:ext>
            </a:extLst>
          </a:blip>
          <a:srcRect l="-3525" t="1" r="3525" b="33907"/>
          <a:stretch/>
        </p:blipFill>
        <p:spPr>
          <a:xfrm>
            <a:off x="299544" y="337447"/>
            <a:ext cx="2288094" cy="2016328"/>
          </a:xfrm>
          <a:prstGeom prst="rect">
            <a:avLst/>
          </a:prstGeom>
        </p:spPr>
      </p:pic>
      <p:pic>
        <p:nvPicPr>
          <p:cNvPr id="10" name="Resim 9"/>
          <p:cNvPicPr>
            <a:picLocks noChangeAspect="1"/>
          </p:cNvPicPr>
          <p:nvPr/>
        </p:nvPicPr>
        <p:blipFill rotWithShape="1">
          <a:blip r:embed="rId7" cstate="print">
            <a:extLst>
              <a:ext uri="{28A0092B-C50C-407E-A947-70E740481C1C}">
                <a14:useLocalDpi xmlns:a14="http://schemas.microsoft.com/office/drawing/2010/main" val="0"/>
              </a:ext>
            </a:extLst>
          </a:blip>
          <a:srcRect t="-460" b="31609"/>
          <a:stretch/>
        </p:blipFill>
        <p:spPr>
          <a:xfrm>
            <a:off x="4339118" y="4444951"/>
            <a:ext cx="2242985" cy="2261615"/>
          </a:xfrm>
          <a:prstGeom prst="rect">
            <a:avLst/>
          </a:prstGeom>
        </p:spPr>
      </p:pic>
    </p:spTree>
    <p:extLst>
      <p:ext uri="{BB962C8B-B14F-4D97-AF65-F5344CB8AC3E}">
        <p14:creationId xmlns:p14="http://schemas.microsoft.com/office/powerpoint/2010/main" val="7022278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3D37C83-0543-ED0B-8543-B16DE4F34169}"/>
              </a:ext>
            </a:extLst>
          </p:cNvPr>
          <p:cNvSpPr>
            <a:spLocks noGrp="1"/>
          </p:cNvSpPr>
          <p:nvPr>
            <p:ph type="title" idx="4294967295"/>
          </p:nvPr>
        </p:nvSpPr>
        <p:spPr>
          <a:xfrm>
            <a:off x="0" y="1270000"/>
            <a:ext cx="3856038" cy="2159000"/>
          </a:xfrm>
        </p:spPr>
        <p:txBody>
          <a:bodyPr/>
          <a:lstStyle/>
          <a:p>
            <a:r>
              <a:rPr lang="tr-TR" sz="2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TÜRK HAMAMI</a:t>
            </a:r>
            <a:r>
              <a:rPr lang="tr-TR"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dirty="0">
              <a:solidFill>
                <a:srgbClr val="002060"/>
              </a:solidFill>
            </a:endParaRPr>
          </a:p>
        </p:txBody>
      </p:sp>
      <p:pic>
        <p:nvPicPr>
          <p:cNvPr id="6" name="Resim Yer Tutucusu 5">
            <a:extLst>
              <a:ext uri="{FF2B5EF4-FFF2-40B4-BE49-F238E27FC236}">
                <a16:creationId xmlns="" xmlns:a16="http://schemas.microsoft.com/office/drawing/2014/main" id="{F81CE717-F2AB-FA0C-D541-C21E23FAC2D3}"/>
              </a:ext>
            </a:extLst>
          </p:cNvPr>
          <p:cNvPicPr>
            <a:picLocks noGrp="1" noChangeAspect="1"/>
          </p:cNvPicPr>
          <p:nvPr>
            <p:ph type="pic" idx="4294967295"/>
          </p:nvPr>
        </p:nvPicPr>
        <p:blipFill>
          <a:blip r:embed="rId2" cstate="print">
            <a:extLst>
              <a:ext uri="{28A0092B-C50C-407E-A947-70E740481C1C}">
                <a14:useLocalDpi xmlns:a14="http://schemas.microsoft.com/office/drawing/2010/main" val="0"/>
              </a:ext>
            </a:extLst>
          </a:blip>
          <a:srcRect t="573" b="573"/>
          <a:stretch>
            <a:fillRect/>
          </a:stretch>
        </p:blipFill>
        <p:spPr bwMode="auto">
          <a:xfrm>
            <a:off x="7292975" y="3300413"/>
            <a:ext cx="4899025" cy="3421062"/>
          </a:xfrm>
          <a:prstGeom prst="rect">
            <a:avLst/>
          </a:prstGeom>
          <a:noFill/>
          <a:ln>
            <a:noFill/>
          </a:ln>
          <a:effectLst>
            <a:outerShdw blurRad="50800" dist="50800" dir="5400000" algn="ctr" rotWithShape="0">
              <a:schemeClr val="bg2"/>
            </a:outerShdw>
          </a:effectLst>
        </p:spPr>
      </p:pic>
      <p:sp>
        <p:nvSpPr>
          <p:cNvPr id="4" name="Metin Yer Tutucusu 3">
            <a:extLst>
              <a:ext uri="{FF2B5EF4-FFF2-40B4-BE49-F238E27FC236}">
                <a16:creationId xmlns="" xmlns:a16="http://schemas.microsoft.com/office/drawing/2014/main" id="{3B04727B-51BF-C3D0-138D-18F3BFE88544}"/>
              </a:ext>
            </a:extLst>
          </p:cNvPr>
          <p:cNvSpPr>
            <a:spLocks noGrp="1"/>
          </p:cNvSpPr>
          <p:nvPr>
            <p:ph type="body" sz="half" idx="4294967295"/>
          </p:nvPr>
        </p:nvSpPr>
        <p:spPr>
          <a:xfrm>
            <a:off x="0" y="2895600"/>
            <a:ext cx="5953125" cy="4189413"/>
          </a:xfrm>
        </p:spPr>
        <p:txBody>
          <a:bodyPr>
            <a:normAutofit/>
          </a:bodyPr>
          <a:lstStyle/>
          <a:p>
            <a:r>
              <a:rPr lang="tr-TR" sz="1600" b="0" i="0" dirty="0">
                <a:solidFill>
                  <a:srgbClr val="111111"/>
                </a:solidFill>
                <a:effectLst/>
                <a:latin typeface="Calibri" panose="020F0502020204030204" pitchFamily="34" charset="0"/>
                <a:cs typeface="Calibri" panose="020F0502020204030204" pitchFamily="34" charset="0"/>
              </a:rPr>
              <a:t>Türk toplumunda sosyal yaşamın vazgeçilmez bir parçası ve kültür mirası olan ve geleneklerin tanıtılması açısından önem arz </a:t>
            </a:r>
            <a:r>
              <a:rPr lang="tr-TR" sz="1600" dirty="0">
                <a:solidFill>
                  <a:srgbClr val="111111"/>
                </a:solidFill>
                <a:latin typeface="Calibri" panose="020F0502020204030204" pitchFamily="34" charset="0"/>
                <a:cs typeface="Calibri" panose="020F0502020204030204" pitchFamily="34" charset="0"/>
              </a:rPr>
              <a:t>eden hamam tesisimizde bulunmakta</a:t>
            </a:r>
            <a:r>
              <a:rPr lang="tr-TR" sz="1600" b="0" i="0" dirty="0">
                <a:solidFill>
                  <a:srgbClr val="111111"/>
                </a:solidFill>
                <a:effectLst/>
                <a:latin typeface="Calibri" panose="020F0502020204030204" pitchFamily="34" charset="0"/>
                <a:cs typeface="Calibri" panose="020F0502020204030204" pitchFamily="34" charset="0"/>
              </a:rPr>
              <a:t>, misafirler tarafından ilgi görmektedir.</a:t>
            </a:r>
            <a:endParaRPr lang="tr-TR" sz="1600" dirty="0">
              <a:latin typeface="Calibri" panose="020F0502020204030204" pitchFamily="34" charset="0"/>
              <a:cs typeface="Calibri" panose="020F0502020204030204" pitchFamily="34" charset="0"/>
            </a:endParaRPr>
          </a:p>
        </p:txBody>
      </p:sp>
      <p:pic>
        <p:nvPicPr>
          <p:cNvPr id="5" name="Resim 4">
            <a:extLst>
              <a:ext uri="{FF2B5EF4-FFF2-40B4-BE49-F238E27FC236}">
                <a16:creationId xmlns="" xmlns:a16="http://schemas.microsoft.com/office/drawing/2014/main" id="{485EC1F8-D0A1-C086-B718-A8291F9445E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17968" y="562393"/>
            <a:ext cx="3551575" cy="2333207"/>
          </a:xfrm>
          <a:prstGeom prst="rect">
            <a:avLst/>
          </a:prstGeom>
          <a:noFill/>
          <a:ln>
            <a:noFill/>
          </a:ln>
        </p:spPr>
      </p:pic>
    </p:spTree>
    <p:extLst>
      <p:ext uri="{BB962C8B-B14F-4D97-AF65-F5344CB8AC3E}">
        <p14:creationId xmlns:p14="http://schemas.microsoft.com/office/powerpoint/2010/main" val="336052942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EAF198E2-1F6C-5173-EC4D-48EB7E381A88}"/>
              </a:ext>
            </a:extLst>
          </p:cNvPr>
          <p:cNvSpPr>
            <a:spLocks noGrp="1"/>
          </p:cNvSpPr>
          <p:nvPr>
            <p:ph type="title" idx="4294967295"/>
          </p:nvPr>
        </p:nvSpPr>
        <p:spPr>
          <a:xfrm>
            <a:off x="0" y="1104900"/>
            <a:ext cx="3856038" cy="2157413"/>
          </a:xfrm>
        </p:spPr>
        <p:txBody>
          <a:bodyPr>
            <a:normAutofit/>
          </a:bodyPr>
          <a:lstStyle/>
          <a:p>
            <a:r>
              <a:rPr lang="tr-TR" sz="2800" b="1" dirty="0">
                <a:solidFill>
                  <a:srgbClr val="002060"/>
                </a:solidFill>
                <a:latin typeface="Calibri" panose="020F0502020204030204" pitchFamily="34" charset="0"/>
                <a:ea typeface="Calibri" panose="020F0502020204030204" pitchFamily="34" charset="0"/>
                <a:cs typeface="Calibri" panose="020F0502020204030204" pitchFamily="34" charset="0"/>
              </a:rPr>
              <a:t>OSMANLI (</a:t>
            </a:r>
            <a:r>
              <a:rPr lang="tr-TR" sz="2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OTTOMAN) ALAKART</a:t>
            </a:r>
            <a: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6000" dirty="0">
              <a:solidFill>
                <a:srgbClr val="002060"/>
              </a:solidFill>
            </a:endParaRPr>
          </a:p>
        </p:txBody>
      </p:sp>
      <p:sp>
        <p:nvSpPr>
          <p:cNvPr id="4" name="Metin Yer Tutucusu 3">
            <a:extLst>
              <a:ext uri="{FF2B5EF4-FFF2-40B4-BE49-F238E27FC236}">
                <a16:creationId xmlns="" xmlns:a16="http://schemas.microsoft.com/office/drawing/2014/main" id="{A12A5D8F-8D10-23E0-E977-7AD59D7DF2CD}"/>
              </a:ext>
            </a:extLst>
          </p:cNvPr>
          <p:cNvSpPr>
            <a:spLocks noGrp="1"/>
          </p:cNvSpPr>
          <p:nvPr>
            <p:ph type="body" sz="half" idx="4294967295"/>
          </p:nvPr>
        </p:nvSpPr>
        <p:spPr>
          <a:xfrm>
            <a:off x="0" y="3019425"/>
            <a:ext cx="4411663" cy="2487613"/>
          </a:xfrm>
        </p:spPr>
        <p:txBody>
          <a:bodyPr>
            <a:noAutofit/>
          </a:bodyPr>
          <a:lstStyle/>
          <a:p>
            <a:r>
              <a:rPr lang="tr-TR" sz="1600" b="0" i="0" dirty="0">
                <a:solidFill>
                  <a:schemeClr val="tx1"/>
                </a:solidFill>
                <a:effectLst/>
                <a:latin typeface="Calibri" panose="020F0502020204030204" pitchFamily="34" charset="0"/>
                <a:cs typeface="Calibri" panose="020F0502020204030204" pitchFamily="34" charset="0"/>
              </a:rPr>
              <a:t>Otelimizde Osmanlı mutfağının seçkin lezzetlerinin sunulduğu </a:t>
            </a:r>
            <a:r>
              <a:rPr lang="tr-TR" sz="1600" dirty="0" err="1">
                <a:solidFill>
                  <a:schemeClr val="tx1"/>
                </a:solidFill>
                <a:latin typeface="Calibri" panose="020F0502020204030204" pitchFamily="34" charset="0"/>
                <a:cs typeface="Calibri" panose="020F0502020204030204" pitchFamily="34" charset="0"/>
              </a:rPr>
              <a:t>Ottoman</a:t>
            </a:r>
            <a:r>
              <a:rPr lang="tr-TR" sz="1600" dirty="0">
                <a:solidFill>
                  <a:schemeClr val="tx1"/>
                </a:solidFill>
                <a:latin typeface="Calibri" panose="020F0502020204030204" pitchFamily="34" charset="0"/>
                <a:cs typeface="Calibri" panose="020F0502020204030204" pitchFamily="34" charset="0"/>
              </a:rPr>
              <a:t> </a:t>
            </a:r>
            <a:r>
              <a:rPr lang="tr-TR" sz="1600" b="0" i="0" dirty="0">
                <a:solidFill>
                  <a:schemeClr val="tx1"/>
                </a:solidFill>
                <a:effectLst/>
                <a:latin typeface="Calibri" panose="020F0502020204030204" pitchFamily="34" charset="0"/>
                <a:cs typeface="Calibri" panose="020F0502020204030204" pitchFamily="34" charset="0"/>
              </a:rPr>
              <a:t>Alakart Restoran 18:30-21:30 saat aralığında hizmet vermektedir. Birbirinden lezzetli yorumlarıyla, misafirlere Osmanlı mutfağı tanıtılmaktadır.</a:t>
            </a:r>
            <a:endParaRPr lang="tr-TR" sz="1600" dirty="0">
              <a:solidFill>
                <a:schemeClr val="tx1"/>
              </a:solidFill>
              <a:latin typeface="Calibri" panose="020F0502020204030204" pitchFamily="34" charset="0"/>
              <a:cs typeface="Calibri" panose="020F0502020204030204" pitchFamily="34" charset="0"/>
            </a:endParaRPr>
          </a:p>
        </p:txBody>
      </p:sp>
      <p:pic>
        <p:nvPicPr>
          <p:cNvPr id="8" name="Resim 7">
            <a:extLst>
              <a:ext uri="{FF2B5EF4-FFF2-40B4-BE49-F238E27FC236}">
                <a16:creationId xmlns="" xmlns:a16="http://schemas.microsoft.com/office/drawing/2014/main" id="{C7F19D53-7ABB-DA50-1B9A-A8C3237879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53354" y="3833622"/>
            <a:ext cx="1635253" cy="2455672"/>
          </a:xfrm>
          <a:prstGeom prst="rect">
            <a:avLst/>
          </a:prstGeom>
        </p:spPr>
      </p:pic>
      <p:pic>
        <p:nvPicPr>
          <p:cNvPr id="9" name="Resim 8">
            <a:extLst>
              <a:ext uri="{FF2B5EF4-FFF2-40B4-BE49-F238E27FC236}">
                <a16:creationId xmlns="" xmlns:a16="http://schemas.microsoft.com/office/drawing/2014/main" id="{6E45E8D1-5243-394E-6443-21CB846D0B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89346" y="3833622"/>
            <a:ext cx="1635254" cy="2455672"/>
          </a:xfrm>
          <a:prstGeom prst="rect">
            <a:avLst/>
          </a:prstGeom>
        </p:spPr>
      </p:pic>
      <p:pic>
        <p:nvPicPr>
          <p:cNvPr id="10" name="Resim 9">
            <a:extLst>
              <a:ext uri="{FF2B5EF4-FFF2-40B4-BE49-F238E27FC236}">
                <a16:creationId xmlns="" xmlns:a16="http://schemas.microsoft.com/office/drawing/2014/main" id="{44E073CC-224D-9673-2196-F856087DD7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89842" y="3833622"/>
            <a:ext cx="1724090" cy="2455672"/>
          </a:xfrm>
          <a:prstGeom prst="rect">
            <a:avLst/>
          </a:prstGeom>
        </p:spPr>
      </p:pic>
      <p:pic>
        <p:nvPicPr>
          <p:cNvPr id="3" name="Resim 2"/>
          <p:cNvPicPr>
            <a:picLocks noChangeAspect="1"/>
          </p:cNvPicPr>
          <p:nvPr/>
        </p:nvPicPr>
        <p:blipFill rotWithShape="1">
          <a:blip r:embed="rId5" cstate="print">
            <a:extLst>
              <a:ext uri="{28A0092B-C50C-407E-A947-70E740481C1C}">
                <a14:useLocalDpi xmlns:a14="http://schemas.microsoft.com/office/drawing/2010/main" val="0"/>
              </a:ext>
            </a:extLst>
          </a:blip>
          <a:srcRect t="14384" b="26708"/>
          <a:stretch/>
        </p:blipFill>
        <p:spPr>
          <a:xfrm>
            <a:off x="7476977" y="191788"/>
            <a:ext cx="3636955" cy="3494663"/>
          </a:xfrm>
          <a:prstGeom prst="rect">
            <a:avLst/>
          </a:prstGeom>
        </p:spPr>
      </p:pic>
      <p:pic>
        <p:nvPicPr>
          <p:cNvPr id="5" name="Resim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37404" y="191788"/>
            <a:ext cx="2241859" cy="3494663"/>
          </a:xfrm>
          <a:prstGeom prst="rect">
            <a:avLst/>
          </a:prstGeom>
        </p:spPr>
      </p:pic>
    </p:spTree>
    <p:extLst>
      <p:ext uri="{BB962C8B-B14F-4D97-AF65-F5344CB8AC3E}">
        <p14:creationId xmlns:p14="http://schemas.microsoft.com/office/powerpoint/2010/main" val="395724725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7AC0F8A-F5DA-F8F7-51A0-960B7CF34209}"/>
              </a:ext>
            </a:extLst>
          </p:cNvPr>
          <p:cNvSpPr>
            <a:spLocks noGrp="1"/>
          </p:cNvSpPr>
          <p:nvPr>
            <p:ph type="title" idx="4294967295"/>
          </p:nvPr>
        </p:nvSpPr>
        <p:spPr>
          <a:xfrm>
            <a:off x="0" y="1547813"/>
            <a:ext cx="3856038" cy="2157412"/>
          </a:xfrm>
        </p:spPr>
        <p:txBody>
          <a:bodyPr>
            <a:normAutofit/>
          </a:bodyPr>
          <a:lstStyle/>
          <a:p>
            <a:r>
              <a:rPr lang="tr-TR" sz="2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ANİMASYON TÜRK GECESİ</a:t>
            </a:r>
            <a: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2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6000" dirty="0">
              <a:solidFill>
                <a:srgbClr val="002060"/>
              </a:solidFill>
            </a:endParaRPr>
          </a:p>
        </p:txBody>
      </p:sp>
      <p:sp>
        <p:nvSpPr>
          <p:cNvPr id="4" name="Metin Yer Tutucusu 3">
            <a:extLst>
              <a:ext uri="{FF2B5EF4-FFF2-40B4-BE49-F238E27FC236}">
                <a16:creationId xmlns="" xmlns:a16="http://schemas.microsoft.com/office/drawing/2014/main" id="{D913ED1D-B415-5BE5-3E49-6117B744810B}"/>
              </a:ext>
            </a:extLst>
          </p:cNvPr>
          <p:cNvSpPr>
            <a:spLocks noGrp="1"/>
          </p:cNvSpPr>
          <p:nvPr>
            <p:ph type="body" sz="half" idx="4294967295"/>
          </p:nvPr>
        </p:nvSpPr>
        <p:spPr>
          <a:xfrm>
            <a:off x="0" y="3325813"/>
            <a:ext cx="4248150" cy="2259012"/>
          </a:xfrm>
        </p:spPr>
        <p:txBody>
          <a:bodyPr>
            <a:noAutofit/>
          </a:bodyPr>
          <a:lstStyle/>
          <a:p>
            <a:r>
              <a:rPr lang="tr-TR" dirty="0">
                <a:solidFill>
                  <a:schemeClr val="tx1"/>
                </a:solidFill>
                <a:latin typeface="Calibri" panose="020F0502020204030204" pitchFamily="34" charset="0"/>
                <a:cs typeface="Calibri" panose="020F0502020204030204" pitchFamily="34" charset="0"/>
              </a:rPr>
              <a:t>Kültürel mirasımızı tanıtmaya yönelik otelimizde </a:t>
            </a:r>
            <a:r>
              <a:rPr lang="tr-TR" dirty="0">
                <a:latin typeface="Calibri" panose="020F0502020204030204" pitchFamily="34" charset="0"/>
                <a:cs typeface="Calibri" panose="020F0502020204030204" pitchFamily="34" charset="0"/>
              </a:rPr>
              <a:t>Türk Gecesi animasyonu gerçekleşmektedir.</a:t>
            </a:r>
            <a:endParaRPr lang="tr-TR" dirty="0">
              <a:solidFill>
                <a:schemeClr val="tx1"/>
              </a:solidFill>
              <a:latin typeface="Calibri" panose="020F0502020204030204" pitchFamily="34" charset="0"/>
              <a:cs typeface="Calibri" panose="020F0502020204030204" pitchFamily="34" charset="0"/>
            </a:endParaRPr>
          </a:p>
        </p:txBody>
      </p:sp>
      <p:pic>
        <p:nvPicPr>
          <p:cNvPr id="3" name="Resim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2130" y="0"/>
            <a:ext cx="4965410" cy="6857999"/>
          </a:xfrm>
          <a:prstGeom prst="rect">
            <a:avLst/>
          </a:prstGeom>
        </p:spPr>
      </p:pic>
    </p:spTree>
    <p:extLst>
      <p:ext uri="{BB962C8B-B14F-4D97-AF65-F5344CB8AC3E}">
        <p14:creationId xmlns:p14="http://schemas.microsoft.com/office/powerpoint/2010/main" val="305151304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23367780-78EA-5377-E125-B88D41A710A7}"/>
              </a:ext>
            </a:extLst>
          </p:cNvPr>
          <p:cNvSpPr>
            <a:spLocks noGrp="1"/>
          </p:cNvSpPr>
          <p:nvPr>
            <p:ph type="ctrTitle"/>
          </p:nvPr>
        </p:nvSpPr>
        <p:spPr>
          <a:xfrm>
            <a:off x="1039473" y="758952"/>
            <a:ext cx="9418320" cy="4041648"/>
          </a:xfrm>
        </p:spPr>
        <p:txBody>
          <a:bodyPr>
            <a:normAutofit/>
          </a:bodyPr>
          <a:lstStyle/>
          <a:p>
            <a:pPr algn="ctr"/>
            <a:r>
              <a:rPr lang="tr-TR" sz="32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YÖRESEL ANTALYA MUTFAĞI &amp; COĞRAFİ İŞARETLİ ÜRÜNLER</a:t>
            </a:r>
            <a:r>
              <a:rPr lang="tr-TR" sz="3200" i="1" dirty="0">
                <a:effectLst/>
                <a:latin typeface="Calibri" panose="020F0502020204030204" pitchFamily="34" charset="0"/>
                <a:ea typeface="Calibri" panose="020F0502020204030204" pitchFamily="34" charset="0"/>
                <a:cs typeface="Times New Roman" panose="02020603050405020304" pitchFamily="18" charset="0"/>
              </a:rPr>
              <a:t/>
            </a:r>
            <a:br>
              <a:rPr lang="tr-TR" sz="3200" i="1" dirty="0">
                <a:effectLst/>
                <a:latin typeface="Calibri" panose="020F0502020204030204" pitchFamily="34" charset="0"/>
                <a:ea typeface="Calibri" panose="020F0502020204030204" pitchFamily="34" charset="0"/>
                <a:cs typeface="Times New Roman" panose="02020603050405020304" pitchFamily="18" charset="0"/>
              </a:rPr>
            </a:br>
            <a:endParaRPr lang="tr-TR" sz="11500" i="1" dirty="0"/>
          </a:p>
        </p:txBody>
      </p:sp>
      <p:sp>
        <p:nvSpPr>
          <p:cNvPr id="3" name="Alt Başlık 2">
            <a:extLst>
              <a:ext uri="{FF2B5EF4-FFF2-40B4-BE49-F238E27FC236}">
                <a16:creationId xmlns="" xmlns:a16="http://schemas.microsoft.com/office/drawing/2014/main" id="{7EC90915-F655-5E93-8D73-6AB2709BB3DC}"/>
              </a:ext>
            </a:extLst>
          </p:cNvPr>
          <p:cNvSpPr>
            <a:spLocks noGrp="1"/>
          </p:cNvSpPr>
          <p:nvPr>
            <p:ph type="subTitle" idx="1"/>
          </p:nvPr>
        </p:nvSpPr>
        <p:spPr/>
        <p:txBody>
          <a:bodyPr/>
          <a:lstStyle/>
          <a:p>
            <a:endParaRPr lang="tr-TR"/>
          </a:p>
        </p:txBody>
      </p:sp>
    </p:spTree>
    <p:extLst>
      <p:ext uri="{BB962C8B-B14F-4D97-AF65-F5344CB8AC3E}">
        <p14:creationId xmlns:p14="http://schemas.microsoft.com/office/powerpoint/2010/main" val="37031797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ABA7FE2F-8A6F-7E8B-4B7E-1424FC8DDA3A}"/>
              </a:ext>
            </a:extLst>
          </p:cNvPr>
          <p:cNvSpPr>
            <a:spLocks noGrp="1"/>
          </p:cNvSpPr>
          <p:nvPr>
            <p:ph type="title" idx="4294967295"/>
          </p:nvPr>
        </p:nvSpPr>
        <p:spPr>
          <a:xfrm>
            <a:off x="0" y="966788"/>
            <a:ext cx="3856038" cy="2159000"/>
          </a:xfrm>
        </p:spPr>
        <p:txBody>
          <a:bodyPr>
            <a:normAutofit/>
          </a:bodyPr>
          <a:lstStyle/>
          <a:p>
            <a:r>
              <a:rPr lang="tr-TR" sz="2800" b="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KABAK TATLISI</a:t>
            </a:r>
            <a:r>
              <a:rPr lang="tr-TR" sz="2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2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6000" b="1" dirty="0">
              <a:solidFill>
                <a:srgbClr val="002060"/>
              </a:solidFill>
            </a:endParaRPr>
          </a:p>
        </p:txBody>
      </p:sp>
      <p:sp>
        <p:nvSpPr>
          <p:cNvPr id="4" name="Metin Yer Tutucusu 3">
            <a:extLst>
              <a:ext uri="{FF2B5EF4-FFF2-40B4-BE49-F238E27FC236}">
                <a16:creationId xmlns="" xmlns:a16="http://schemas.microsoft.com/office/drawing/2014/main" id="{B266F4E5-EC22-E884-5DA9-B15367F0BBE7}"/>
              </a:ext>
            </a:extLst>
          </p:cNvPr>
          <p:cNvSpPr>
            <a:spLocks noGrp="1"/>
          </p:cNvSpPr>
          <p:nvPr>
            <p:ph type="body" sz="half" idx="4294967295"/>
          </p:nvPr>
        </p:nvSpPr>
        <p:spPr>
          <a:xfrm>
            <a:off x="0" y="2484438"/>
            <a:ext cx="5922963" cy="3803650"/>
          </a:xfrm>
        </p:spPr>
        <p:txBody>
          <a:bodyPr>
            <a:normAutofit fontScale="40000" lnSpcReduction="20000"/>
          </a:bodyPr>
          <a:lstStyle/>
          <a:p>
            <a:r>
              <a:rPr lang="tr-TR" sz="6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Antalya Kabak Tatlısı 12.04.2021 tarihinde Türk Patent ve Marka Kurumu tarafından tescillenmiş ve coğrafi işaret almıştır. Antalya kabak tatlısı, diğer bölgelerde yapılan kabak tatlılarından farklı olarak özenle doğrandıktan sonra içine limon sıkılarak bir gün toz şekerde bekletilip harlı ateşte kendi suyunda kaynatılması ve daha sonra kuzinede fırınlanması ile hazırlanıyor. </a:t>
            </a:r>
            <a:endParaRPr lang="tr-TR" sz="6400" dirty="0">
              <a:latin typeface="Calibri" panose="020F0502020204030204" pitchFamily="34" charset="0"/>
              <a:cs typeface="Calibri" panose="020F0502020204030204" pitchFamily="34" charset="0"/>
            </a:endParaRPr>
          </a:p>
          <a:p>
            <a:endParaRPr lang="tr-TR" dirty="0"/>
          </a:p>
        </p:txBody>
      </p:sp>
      <p:pic>
        <p:nvPicPr>
          <p:cNvPr id="9" name="Resim 8">
            <a:extLst>
              <a:ext uri="{FF2B5EF4-FFF2-40B4-BE49-F238E27FC236}">
                <a16:creationId xmlns="" xmlns:a16="http://schemas.microsoft.com/office/drawing/2014/main" id="{B642048E-C27C-4211-6CB5-AC76D3FB8D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3198" y="677898"/>
            <a:ext cx="4527323" cy="50637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2441651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BB1FF27A-203B-875E-50C2-7ED8EAAF8E95}"/>
              </a:ext>
            </a:extLst>
          </p:cNvPr>
          <p:cNvSpPr>
            <a:spLocks noGrp="1"/>
          </p:cNvSpPr>
          <p:nvPr>
            <p:ph type="title" idx="4294967295"/>
          </p:nvPr>
        </p:nvSpPr>
        <p:spPr>
          <a:xfrm>
            <a:off x="0" y="593725"/>
            <a:ext cx="4786313" cy="2159000"/>
          </a:xfrm>
        </p:spPr>
        <p:txBody>
          <a:bodyPr>
            <a:normAutofit/>
          </a:bodyPr>
          <a:lstStyle/>
          <a:p>
            <a:r>
              <a:rPr lang="tr-TR" sz="4800" b="1" baseline="30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PİYAZ</a:t>
            </a:r>
            <a:r>
              <a:rPr lang="tr-TR" sz="4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r>
            <a:br>
              <a:rPr lang="tr-TR" sz="4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br>
            <a:endParaRPr lang="tr-TR" sz="4800" b="1" dirty="0">
              <a:solidFill>
                <a:srgbClr val="002060"/>
              </a:solidFill>
            </a:endParaRPr>
          </a:p>
        </p:txBody>
      </p:sp>
      <p:sp>
        <p:nvSpPr>
          <p:cNvPr id="4" name="Metin Yer Tutucusu 3">
            <a:extLst>
              <a:ext uri="{FF2B5EF4-FFF2-40B4-BE49-F238E27FC236}">
                <a16:creationId xmlns="" xmlns:a16="http://schemas.microsoft.com/office/drawing/2014/main" id="{1C90BCE1-2249-5F2C-7507-E4F0FDD7481B}"/>
              </a:ext>
            </a:extLst>
          </p:cNvPr>
          <p:cNvSpPr>
            <a:spLocks noGrp="1"/>
          </p:cNvSpPr>
          <p:nvPr>
            <p:ph type="body" sz="half" idx="4294967295"/>
          </p:nvPr>
        </p:nvSpPr>
        <p:spPr>
          <a:xfrm>
            <a:off x="0" y="2454275"/>
            <a:ext cx="6802438" cy="3582988"/>
          </a:xfrm>
        </p:spPr>
        <p:txBody>
          <a:bodyPr>
            <a:normAutofit fontScale="32500" lnSpcReduction="20000"/>
          </a:bodyPr>
          <a:lstStyle/>
          <a:p>
            <a:r>
              <a:rPr lang="tr-TR" sz="6400" b="1"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Antalya usulü piyaz yaklaşık yüzyıla yakın geçmişi ile il sınırlarını aşan bir üne sahip olmuştur. Antalya Piyazı tarator soslu bir fasulye yemeğidir. Başka yörelerde yapılan piyaz çeşitleri salata olarak tüketilirken, Antalya ve ilçelerinde ana yemek olarak yenilmektedir. Antalya usulü piyazın ayırt edici özelliği tarator sosu kullanılmasından, üretim şeklinden, taratorun yapılışından ve kullanılan küçük taneli fasulyesinden ileri gelmektedir. Piyaz, ayırt edici ana lezzetini küçük taneli fasulyesinden ve kuru fasulye üzerine bolca dökülen tarator sosundan almaktadır.</a:t>
            </a:r>
            <a:endParaRPr lang="tr-TR" sz="6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pic>
        <p:nvPicPr>
          <p:cNvPr id="6" name="Resim Yer Tutucusu 4">
            <a:extLst>
              <a:ext uri="{FF2B5EF4-FFF2-40B4-BE49-F238E27FC236}">
                <a16:creationId xmlns="" xmlns:a16="http://schemas.microsoft.com/office/drawing/2014/main" id="{C6B35B5E-AAAD-AC76-A457-032A8C4E6D2D}"/>
              </a:ext>
            </a:extLst>
          </p:cNvPr>
          <p:cNvPicPr>
            <a:picLocks noChangeAspect="1"/>
          </p:cNvPicPr>
          <p:nvPr/>
        </p:nvPicPr>
        <p:blipFill>
          <a:blip r:embed="rId2">
            <a:extLst>
              <a:ext uri="{28A0092B-C50C-407E-A947-70E740481C1C}">
                <a14:useLocalDpi xmlns:a14="http://schemas.microsoft.com/office/drawing/2010/main" val="0"/>
              </a:ext>
            </a:extLst>
          </a:blip>
          <a:srcRect t="12443" b="12443"/>
          <a:stretch>
            <a:fillRect/>
          </a:stretch>
        </p:blipFill>
        <p:spPr bwMode="auto">
          <a:xfrm>
            <a:off x="7129548" y="593725"/>
            <a:ext cx="4608275" cy="441107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5304632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6AB8EAEB-0B18-2D2B-AF9F-CB8F6F1F612B}"/>
              </a:ext>
            </a:extLst>
          </p:cNvPr>
          <p:cNvSpPr>
            <a:spLocks noGrp="1"/>
          </p:cNvSpPr>
          <p:nvPr>
            <p:ph type="title" idx="4294967295"/>
          </p:nvPr>
        </p:nvSpPr>
        <p:spPr>
          <a:xfrm>
            <a:off x="0" y="1025525"/>
            <a:ext cx="3856038" cy="2157413"/>
          </a:xfrm>
        </p:spPr>
        <p:txBody>
          <a:bodyPr>
            <a:normAutofit/>
          </a:bodyPr>
          <a:lstStyle/>
          <a:p>
            <a:r>
              <a:rPr lang="tr-TR" sz="2800" b="1" dirty="0">
                <a:solidFill>
                  <a:schemeClr val="tx2">
                    <a:lumMod val="50000"/>
                  </a:schemeClr>
                </a:solidFill>
                <a:effectLst/>
                <a:latin typeface="Calibri" panose="020F0502020204030204" pitchFamily="34" charset="0"/>
                <a:ea typeface="Times New Roman" panose="02020603050405020304" pitchFamily="18" charset="0"/>
                <a:cs typeface="Calibri" panose="020F0502020204030204" pitchFamily="34" charset="0"/>
              </a:rPr>
              <a:t>SERPME BÖREK</a:t>
            </a:r>
            <a:endParaRPr lang="tr-TR" b="1" dirty="0">
              <a:solidFill>
                <a:schemeClr val="tx2">
                  <a:lumMod val="50000"/>
                </a:schemeClr>
              </a:solidFill>
            </a:endParaRPr>
          </a:p>
        </p:txBody>
      </p:sp>
      <p:pic>
        <p:nvPicPr>
          <p:cNvPr id="5" name="Resim Yer Tutucusu 4">
            <a:extLst>
              <a:ext uri="{FF2B5EF4-FFF2-40B4-BE49-F238E27FC236}">
                <a16:creationId xmlns="" xmlns:a16="http://schemas.microsoft.com/office/drawing/2014/main" id="{D3C5ECFF-6FE8-A6B8-5079-CCDA7D04CD6D}"/>
              </a:ext>
            </a:extLst>
          </p:cNvPr>
          <p:cNvPicPr>
            <a:picLocks noGrp="1" noChangeAspect="1"/>
          </p:cNvPicPr>
          <p:nvPr>
            <p:ph type="pic" idx="4294967295"/>
          </p:nvPr>
        </p:nvPicPr>
        <p:blipFill>
          <a:blip r:embed="rId2" cstate="print">
            <a:extLst>
              <a:ext uri="{28A0092B-C50C-407E-A947-70E740481C1C}">
                <a14:useLocalDpi xmlns:a14="http://schemas.microsoft.com/office/drawing/2010/main" val="0"/>
              </a:ext>
            </a:extLst>
          </a:blip>
          <a:srcRect l="24644" r="24644"/>
          <a:stretch>
            <a:fillRect/>
          </a:stretch>
        </p:blipFill>
        <p:spPr bwMode="auto">
          <a:xfrm>
            <a:off x="8914546" y="467824"/>
            <a:ext cx="2582862" cy="2238375"/>
          </a:xfrm>
          <a:prstGeom prst="rect">
            <a:avLst/>
          </a:prstGeom>
          <a:noFill/>
          <a:ln>
            <a:noFill/>
          </a:ln>
        </p:spPr>
      </p:pic>
      <p:sp>
        <p:nvSpPr>
          <p:cNvPr id="4" name="Metin Yer Tutucusu 3">
            <a:extLst>
              <a:ext uri="{FF2B5EF4-FFF2-40B4-BE49-F238E27FC236}">
                <a16:creationId xmlns="" xmlns:a16="http://schemas.microsoft.com/office/drawing/2014/main" id="{99AFB96D-075A-2BD0-BE4E-AFFF2A0DD7F9}"/>
              </a:ext>
            </a:extLst>
          </p:cNvPr>
          <p:cNvSpPr>
            <a:spLocks noGrp="1"/>
          </p:cNvSpPr>
          <p:nvPr>
            <p:ph type="body" sz="half" idx="4294967295"/>
          </p:nvPr>
        </p:nvSpPr>
        <p:spPr>
          <a:xfrm>
            <a:off x="0" y="2892425"/>
            <a:ext cx="7389813" cy="4464050"/>
          </a:xfrm>
        </p:spPr>
        <p:txBody>
          <a:bodyPr>
            <a:normAutofit/>
          </a:bodyPr>
          <a:lstStyle/>
          <a:p>
            <a:r>
              <a:rPr lang="tr-TR" sz="1600" b="1" dirty="0">
                <a:effectLst/>
                <a:latin typeface="Calibri" panose="020F0502020204030204" pitchFamily="34" charset="0"/>
                <a:ea typeface="Times New Roman" panose="02020603050405020304" pitchFamily="18" charset="0"/>
                <a:cs typeface="Calibri" panose="020F0502020204030204" pitchFamily="34" charset="0"/>
              </a:rPr>
              <a:t>Antalya'da coğrafi işaretli serpme böreğini 1930 yılında ilk defa yapan dedesi </a:t>
            </a:r>
            <a:r>
              <a:rPr lang="tr-TR" sz="1600" b="1" dirty="0" err="1">
                <a:effectLst/>
                <a:latin typeface="Calibri" panose="020F0502020204030204" pitchFamily="34" charset="0"/>
                <a:ea typeface="Times New Roman" panose="02020603050405020304" pitchFamily="18" charset="0"/>
                <a:cs typeface="Calibri" panose="020F0502020204030204" pitchFamily="34" charset="0"/>
              </a:rPr>
              <a:t>Tefik</a:t>
            </a:r>
            <a:r>
              <a:rPr lang="tr-TR" sz="1600" b="1" dirty="0">
                <a:effectLst/>
                <a:latin typeface="Calibri" panose="020F0502020204030204" pitchFamily="34" charset="0"/>
                <a:ea typeface="Times New Roman" panose="02020603050405020304" pitchFamily="18" charset="0"/>
                <a:cs typeface="Calibri" panose="020F0502020204030204" pitchFamily="34" charset="0"/>
              </a:rPr>
              <a:t> </a:t>
            </a:r>
            <a:r>
              <a:rPr lang="tr-TR" sz="1600" b="1" dirty="0" err="1">
                <a:effectLst/>
                <a:latin typeface="Calibri" panose="020F0502020204030204" pitchFamily="34" charset="0"/>
                <a:ea typeface="Times New Roman" panose="02020603050405020304" pitchFamily="18" charset="0"/>
                <a:cs typeface="Calibri" panose="020F0502020204030204" pitchFamily="34" charset="0"/>
              </a:rPr>
              <a:t>Çalışkaner'in</a:t>
            </a:r>
            <a:r>
              <a:rPr lang="tr-TR" sz="1600" b="1" dirty="0">
                <a:effectLst/>
                <a:latin typeface="Calibri" panose="020F0502020204030204" pitchFamily="34" charset="0"/>
                <a:ea typeface="Times New Roman" panose="02020603050405020304" pitchFamily="18" charset="0"/>
                <a:cs typeface="Calibri" panose="020F0502020204030204" pitchFamily="34" charset="0"/>
              </a:rPr>
              <a:t> torunu Tevfik </a:t>
            </a:r>
            <a:r>
              <a:rPr lang="tr-TR" sz="1600" b="1" dirty="0" err="1">
                <a:effectLst/>
                <a:latin typeface="Calibri" panose="020F0502020204030204" pitchFamily="34" charset="0"/>
                <a:ea typeface="Times New Roman" panose="02020603050405020304" pitchFamily="18" charset="0"/>
                <a:cs typeface="Calibri" panose="020F0502020204030204" pitchFamily="34" charset="0"/>
              </a:rPr>
              <a:t>Ekizler</a:t>
            </a:r>
            <a:r>
              <a:rPr lang="tr-TR" sz="1600" b="1" dirty="0">
                <a:effectLst/>
                <a:latin typeface="Calibri" panose="020F0502020204030204" pitchFamily="34" charset="0"/>
                <a:ea typeface="Times New Roman" panose="02020603050405020304" pitchFamily="18" charset="0"/>
                <a:cs typeface="Calibri" panose="020F0502020204030204" pitchFamily="34" charset="0"/>
              </a:rPr>
              <a:t>, henüz 12 yaşındayken ağabeyi Zeki'nin yanında mesleğine ilk adımı attı. </a:t>
            </a:r>
          </a:p>
          <a:p>
            <a:r>
              <a:rPr lang="tr-TR" sz="1600" b="1" dirty="0">
                <a:effectLst/>
                <a:latin typeface="Calibri" panose="020F0502020204030204" pitchFamily="34" charset="0"/>
                <a:ea typeface="Times New Roman" panose="02020603050405020304" pitchFamily="18" charset="0"/>
                <a:cs typeface="Calibri" panose="020F0502020204030204" pitchFamily="34" charset="0"/>
              </a:rPr>
              <a:t>Serpme börek, </a:t>
            </a:r>
            <a:r>
              <a:rPr lang="tr-TR" sz="1600" b="1" dirty="0" err="1">
                <a:effectLst/>
                <a:latin typeface="Calibri" panose="020F0502020204030204" pitchFamily="34" charset="0"/>
                <a:ea typeface="Times New Roman" panose="02020603050405020304" pitchFamily="18" charset="0"/>
                <a:cs typeface="Calibri" panose="020F0502020204030204" pitchFamily="34" charset="0"/>
              </a:rPr>
              <a:t>Fıtır</a:t>
            </a:r>
            <a:r>
              <a:rPr lang="tr-TR" sz="1600" b="1" dirty="0">
                <a:effectLst/>
                <a:latin typeface="Calibri" panose="020F0502020204030204" pitchFamily="34" charset="0"/>
                <a:ea typeface="Times New Roman" panose="02020603050405020304" pitchFamily="18" charset="0"/>
                <a:cs typeface="Calibri" panose="020F0502020204030204" pitchFamily="34" charset="0"/>
              </a:rPr>
              <a:t> börek olarak da bilinir. </a:t>
            </a:r>
          </a:p>
          <a:p>
            <a:r>
              <a:rPr lang="tr-TR" sz="1600" b="1" dirty="0">
                <a:effectLst/>
                <a:latin typeface="Calibri" panose="020F0502020204030204" pitchFamily="34" charset="0"/>
                <a:ea typeface="Times New Roman" panose="02020603050405020304" pitchFamily="18" charset="0"/>
                <a:cs typeface="Calibri" panose="020F0502020204030204" pitchFamily="34" charset="0"/>
              </a:rPr>
              <a:t>Antalya Serpme Böreği 26.04.2021 tarihinde </a:t>
            </a:r>
            <a:r>
              <a:rPr lang="tr-TR" sz="1600" b="1" strike="noStrike" dirty="0">
                <a:effectLst/>
                <a:latin typeface="Calibri" panose="020F0502020204030204" pitchFamily="34" charset="0"/>
                <a:ea typeface="Times New Roman" panose="02020603050405020304" pitchFamily="18" charset="0"/>
                <a:cs typeface="Calibri" panose="020F0502020204030204" pitchFamily="34" charset="0"/>
                <a:hlinkClick r:id="rId3" tooltip="Türk Patent ve Marka Kurumu">
                  <a:extLst>
                    <a:ext uri="{A12FA001-AC4F-418D-AE19-62706E023703}">
                      <ahyp:hlinkClr xmlns="" xmlns:ahyp="http://schemas.microsoft.com/office/drawing/2018/hyperlinkcolor" val="tx"/>
                    </a:ext>
                  </a:extLst>
                </a:hlinkClick>
              </a:rPr>
              <a:t>Türk Patent ve Marka Kurumu</a:t>
            </a:r>
            <a:r>
              <a:rPr lang="tr-TR" sz="1600" b="1" dirty="0">
                <a:effectLst/>
                <a:latin typeface="Calibri" panose="020F0502020204030204" pitchFamily="34" charset="0"/>
                <a:ea typeface="Times New Roman" panose="02020603050405020304" pitchFamily="18" charset="0"/>
                <a:cs typeface="Calibri" panose="020F0502020204030204" pitchFamily="34" charset="0"/>
              </a:rPr>
              <a:t> tarafından tescillenmiş ve coğrafi işaret almıştır.</a:t>
            </a:r>
            <a:endParaRPr lang="tr-TR" sz="1600" b="1" dirty="0">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pic>
        <p:nvPicPr>
          <p:cNvPr id="6" name="Resim 5">
            <a:extLst>
              <a:ext uri="{FF2B5EF4-FFF2-40B4-BE49-F238E27FC236}">
                <a16:creationId xmlns="" xmlns:a16="http://schemas.microsoft.com/office/drawing/2014/main" id="{1DD4DA4B-5BC5-A0FA-B637-91E3F5DAFB6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54769" y="3009375"/>
            <a:ext cx="3209117" cy="3393938"/>
          </a:xfrm>
          <a:prstGeom prst="rect">
            <a:avLst/>
          </a:prstGeom>
        </p:spPr>
      </p:pic>
    </p:spTree>
    <p:extLst>
      <p:ext uri="{BB962C8B-B14F-4D97-AF65-F5344CB8AC3E}">
        <p14:creationId xmlns:p14="http://schemas.microsoft.com/office/powerpoint/2010/main" val="287776083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CBC8C6B6-2E4C-5192-86B2-BC7EFAD321E8}"/>
              </a:ext>
            </a:extLst>
          </p:cNvPr>
          <p:cNvSpPr>
            <a:spLocks noGrp="1"/>
          </p:cNvSpPr>
          <p:nvPr>
            <p:ph type="title" idx="4294967295"/>
          </p:nvPr>
        </p:nvSpPr>
        <p:spPr>
          <a:xfrm>
            <a:off x="0" y="1014413"/>
            <a:ext cx="3856038" cy="2157412"/>
          </a:xfrm>
        </p:spPr>
        <p:txBody>
          <a:bodyPr/>
          <a:lstStyle/>
          <a:p>
            <a:r>
              <a:rPr lang="tr-TR" sz="2800" b="1" dirty="0">
                <a:solidFill>
                  <a:schemeClr val="tx2">
                    <a:lumMod val="50000"/>
                  </a:schemeClr>
                </a:solidFill>
                <a:effectLst/>
                <a:latin typeface="Calibri" panose="020F0502020204030204" pitchFamily="34" charset="0"/>
                <a:ea typeface="Times New Roman" panose="02020603050405020304" pitchFamily="18" charset="0"/>
                <a:cs typeface="Calibri" panose="020F0502020204030204" pitchFamily="34" charset="0"/>
              </a:rPr>
              <a:t>TURUNÇ REÇELİ</a:t>
            </a:r>
            <a:r>
              <a:rPr lang="tr-TR" sz="1800" dirty="0">
                <a:solidFill>
                  <a:schemeClr val="tx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r>
            <a:br>
              <a:rPr lang="tr-TR" sz="1800" dirty="0">
                <a:solidFill>
                  <a:schemeClr val="tx2">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tr-TR" dirty="0">
              <a:solidFill>
                <a:schemeClr val="tx2">
                  <a:lumMod val="50000"/>
                </a:schemeClr>
              </a:solidFill>
            </a:endParaRPr>
          </a:p>
        </p:txBody>
      </p:sp>
      <p:sp>
        <p:nvSpPr>
          <p:cNvPr id="4" name="Metin Yer Tutucusu 3">
            <a:extLst>
              <a:ext uri="{FF2B5EF4-FFF2-40B4-BE49-F238E27FC236}">
                <a16:creationId xmlns="" xmlns:a16="http://schemas.microsoft.com/office/drawing/2014/main" id="{0D3C6778-F321-F6FB-96D1-02977704DFC2}"/>
              </a:ext>
            </a:extLst>
          </p:cNvPr>
          <p:cNvSpPr>
            <a:spLocks noGrp="1"/>
          </p:cNvSpPr>
          <p:nvPr>
            <p:ph type="body" sz="half" idx="4294967295"/>
          </p:nvPr>
        </p:nvSpPr>
        <p:spPr>
          <a:xfrm>
            <a:off x="0" y="2779713"/>
            <a:ext cx="5664200" cy="3238500"/>
          </a:xfrm>
        </p:spPr>
        <p:txBody>
          <a:bodyPr/>
          <a:lstStyle/>
          <a:p>
            <a:r>
              <a:rPr lang="tr-TR" sz="1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Turunç reçeli Türk mutfağında yer alan bir reçel türüdür. Osmanlı döneminden beri yapılmaktadır. Turunç kabukları ile yapılır. Antalya Turunç Kabuğu Reçeli Türk Patent ve Marka Kurumu tarafından tescillenmiş ve coğrafi işaret almıştır.</a:t>
            </a:r>
            <a:endParaRPr lang="tr-TR" sz="1600" b="1" dirty="0">
              <a:effectLst/>
              <a:latin typeface="Calibri" panose="020F0502020204030204" pitchFamily="34" charset="0"/>
              <a:ea typeface="Calibri" panose="020F0502020204030204" pitchFamily="34" charset="0"/>
              <a:cs typeface="Times New Roman" panose="02020603050405020304" pitchFamily="18" charset="0"/>
            </a:endParaRPr>
          </a:p>
          <a:p>
            <a:endParaRPr lang="tr-TR" dirty="0"/>
          </a:p>
        </p:txBody>
      </p:sp>
      <p:pic>
        <p:nvPicPr>
          <p:cNvPr id="5" name="Resim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7092" y="0"/>
            <a:ext cx="5143500" cy="6858000"/>
          </a:xfrm>
          <a:prstGeom prst="rect">
            <a:avLst/>
          </a:prstGeom>
        </p:spPr>
      </p:pic>
    </p:spTree>
    <p:extLst>
      <p:ext uri="{BB962C8B-B14F-4D97-AF65-F5344CB8AC3E}">
        <p14:creationId xmlns:p14="http://schemas.microsoft.com/office/powerpoint/2010/main" val="227454453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73EF5C7B-4F49-E177-415F-8074DDA50A33}"/>
              </a:ext>
            </a:extLst>
          </p:cNvPr>
          <p:cNvSpPr>
            <a:spLocks noGrp="1"/>
          </p:cNvSpPr>
          <p:nvPr>
            <p:ph type="title"/>
          </p:nvPr>
        </p:nvSpPr>
        <p:spPr>
          <a:xfrm>
            <a:off x="454080" y="270970"/>
            <a:ext cx="9601200" cy="438912"/>
          </a:xfrm>
        </p:spPr>
        <p:txBody>
          <a:bodyPr>
            <a:noAutofit/>
          </a:bodyPr>
          <a:lstStyle/>
          <a:p>
            <a:r>
              <a:rPr lang="tr-TR" sz="3200" b="1" dirty="0">
                <a:solidFill>
                  <a:srgbClr val="FF0000"/>
                </a:solidFill>
                <a:latin typeface="Calibri" panose="020F0502020204030204" pitchFamily="34" charset="0"/>
              </a:rPr>
              <a:t>PLASTİK KAPAK KAMPANYASI</a:t>
            </a:r>
            <a:endParaRPr lang="tr-TR" sz="3200" dirty="0">
              <a:solidFill>
                <a:srgbClr val="FF0000"/>
              </a:solidFill>
            </a:endParaRPr>
          </a:p>
        </p:txBody>
      </p:sp>
      <p:pic>
        <p:nvPicPr>
          <p:cNvPr id="2050" name="Picture 2" descr="Türkiye Omurilik Felçlileri Derneği - Gönüllüyüz BİZ"/>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60743" y="694665"/>
            <a:ext cx="4677595" cy="2080811"/>
          </a:xfrm>
          <a:prstGeom prst="rect">
            <a:avLst/>
          </a:prstGeom>
          <a:noFill/>
          <a:extLst>
            <a:ext uri="{909E8E84-426E-40DD-AFC4-6F175D3DCCD1}">
              <a14:hiddenFill xmlns:a14="http://schemas.microsoft.com/office/drawing/2010/main">
                <a:solidFill>
                  <a:srgbClr val="FFFFFF"/>
                </a:solidFill>
              </a14:hiddenFill>
            </a:ext>
          </a:extLst>
        </p:spPr>
      </p:pic>
      <p:sp>
        <p:nvSpPr>
          <p:cNvPr id="6" name="Metin kutusu 5">
            <a:extLst>
              <a:ext uri="{FF2B5EF4-FFF2-40B4-BE49-F238E27FC236}">
                <a16:creationId xmlns="" xmlns:a16="http://schemas.microsoft.com/office/drawing/2014/main" id="{01DFD0EB-F97E-9701-5974-3A6215EBA4C4}"/>
              </a:ext>
            </a:extLst>
          </p:cNvPr>
          <p:cNvSpPr txBox="1"/>
          <p:nvPr/>
        </p:nvSpPr>
        <p:spPr>
          <a:xfrm>
            <a:off x="454080" y="1735071"/>
            <a:ext cx="4385933" cy="1323439"/>
          </a:xfrm>
          <a:prstGeom prst="rect">
            <a:avLst/>
          </a:prstGeom>
          <a:noFill/>
        </p:spPr>
        <p:txBody>
          <a:bodyPr wrap="square" rtlCol="0">
            <a:spAutoFit/>
          </a:bodyPr>
          <a:lstStyle/>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Tesisimizdeki her renk ve boyuttaki plastik kapakları toplayarak Türkiye Omurilik Felçlileri Derneği’nin 2011 yılından itibaren başarı ile yürüttüğü plastik kapak kampanyasına bizler de destek olmaktayız.</a:t>
            </a:r>
            <a:endParaRPr lang="tr-TR" dirty="0">
              <a:latin typeface="Calibri" panose="020F0502020204030204" pitchFamily="34" charset="0"/>
              <a:cs typeface="Calibri" panose="020F0502020204030204" pitchFamily="34" charset="0"/>
            </a:endParaRPr>
          </a:p>
        </p:txBody>
      </p:sp>
      <p:pic>
        <p:nvPicPr>
          <p:cNvPr id="5" name="Resim 4"/>
          <p:cNvPicPr>
            <a:picLocks noChangeAspect="1"/>
          </p:cNvPicPr>
          <p:nvPr/>
        </p:nvPicPr>
        <p:blipFill rotWithShape="1">
          <a:blip r:embed="rId3">
            <a:extLst>
              <a:ext uri="{28A0092B-C50C-407E-A947-70E740481C1C}">
                <a14:useLocalDpi xmlns:a14="http://schemas.microsoft.com/office/drawing/2010/main" val="0"/>
              </a:ext>
            </a:extLst>
          </a:blip>
          <a:srcRect t="27356"/>
          <a:stretch/>
        </p:blipFill>
        <p:spPr>
          <a:xfrm>
            <a:off x="3625429" y="3199171"/>
            <a:ext cx="3684169" cy="3568421"/>
          </a:xfrm>
          <a:prstGeom prst="rect">
            <a:avLst/>
          </a:prstGeom>
        </p:spPr>
      </p:pic>
    </p:spTree>
    <p:extLst>
      <p:ext uri="{BB962C8B-B14F-4D97-AF65-F5344CB8AC3E}">
        <p14:creationId xmlns:p14="http://schemas.microsoft.com/office/powerpoint/2010/main" val="142674351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06CCB92E-1C4C-D211-E9ED-102DD7106850}"/>
              </a:ext>
            </a:extLst>
          </p:cNvPr>
          <p:cNvSpPr>
            <a:spLocks noGrp="1"/>
          </p:cNvSpPr>
          <p:nvPr>
            <p:ph type="title"/>
          </p:nvPr>
        </p:nvSpPr>
        <p:spPr>
          <a:xfrm>
            <a:off x="95222" y="268014"/>
            <a:ext cx="9692640" cy="1325562"/>
          </a:xfrm>
        </p:spPr>
        <p:txBody>
          <a:bodyPr>
            <a:normAutofit fontScale="90000"/>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MİSAFİR ALANINA VE PERSONEL ALANINA OLUŞTURULAN ÇEVRE PANOSU</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pic>
        <p:nvPicPr>
          <p:cNvPr id="7" name="Resim 6"/>
          <p:cNvPicPr>
            <a:picLocks noChangeAspect="1"/>
          </p:cNvPicPr>
          <p:nvPr/>
        </p:nvPicPr>
        <p:blipFill rotWithShape="1">
          <a:blip r:embed="rId2" cstate="print">
            <a:extLst>
              <a:ext uri="{28A0092B-C50C-407E-A947-70E740481C1C}">
                <a14:useLocalDpi xmlns:a14="http://schemas.microsoft.com/office/drawing/2010/main" val="0"/>
              </a:ext>
            </a:extLst>
          </a:blip>
          <a:srcRect b="29773"/>
          <a:stretch/>
        </p:blipFill>
        <p:spPr>
          <a:xfrm>
            <a:off x="4443004" y="3346802"/>
            <a:ext cx="3742167" cy="3511199"/>
          </a:xfrm>
          <a:prstGeom prst="rect">
            <a:avLst/>
          </a:prstGeom>
        </p:spPr>
      </p:pic>
      <p:sp>
        <p:nvSpPr>
          <p:cNvPr id="14" name="Metin kutusu 13"/>
          <p:cNvSpPr txBox="1"/>
          <p:nvPr/>
        </p:nvSpPr>
        <p:spPr>
          <a:xfrm>
            <a:off x="95222" y="1340369"/>
            <a:ext cx="5707117" cy="1323439"/>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Misafir ve personel alanlarında oluşturduğumuz çevre ve sürdürülebilirlik panoları ile sürdürülebilir turizm kapsamında yapılan uygulamalarımız hakkında bilgilendirme yapılmaktadır.</a:t>
            </a:r>
          </a:p>
          <a:p>
            <a:r>
              <a:rPr lang="tr-TR" sz="1600" dirty="0">
                <a:latin typeface="Calibri" panose="020F0502020204030204" pitchFamily="34" charset="0"/>
                <a:cs typeface="Calibri" panose="020F0502020204030204" pitchFamily="34" charset="0"/>
              </a:rPr>
              <a:t>Ayrıca panolarımızda doğayı ve çevreyi koruma adına teşvik edici ibarelere yer verilmiştir.</a:t>
            </a:r>
          </a:p>
        </p:txBody>
      </p:sp>
      <p:pic>
        <p:nvPicPr>
          <p:cNvPr id="15" name="Resim 14"/>
          <p:cNvPicPr>
            <a:picLocks noChangeAspect="1"/>
          </p:cNvPicPr>
          <p:nvPr/>
        </p:nvPicPr>
        <p:blipFill rotWithShape="1">
          <a:blip r:embed="rId3" cstate="print">
            <a:extLst>
              <a:ext uri="{28A0092B-C50C-407E-A947-70E740481C1C}">
                <a14:useLocalDpi xmlns:a14="http://schemas.microsoft.com/office/drawing/2010/main" val="0"/>
              </a:ext>
            </a:extLst>
          </a:blip>
          <a:srcRect l="2502" r="4165"/>
          <a:stretch/>
        </p:blipFill>
        <p:spPr>
          <a:xfrm>
            <a:off x="260131" y="3346801"/>
            <a:ext cx="3764559" cy="3511200"/>
          </a:xfrm>
          <a:prstGeom prst="rect">
            <a:avLst/>
          </a:prstGeom>
        </p:spPr>
      </p:pic>
      <p:pic>
        <p:nvPicPr>
          <p:cNvPr id="16" name="Resim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8393" y="1325562"/>
            <a:ext cx="2798939" cy="3731918"/>
          </a:xfrm>
          <a:prstGeom prst="rect">
            <a:avLst/>
          </a:prstGeom>
        </p:spPr>
      </p:pic>
    </p:spTree>
    <p:extLst>
      <p:ext uri="{BB962C8B-B14F-4D97-AF65-F5344CB8AC3E}">
        <p14:creationId xmlns:p14="http://schemas.microsoft.com/office/powerpoint/2010/main" val="149612788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06CCB92E-1C4C-D211-E9ED-102DD7106850}"/>
              </a:ext>
            </a:extLst>
          </p:cNvPr>
          <p:cNvSpPr>
            <a:spLocks noGrp="1"/>
          </p:cNvSpPr>
          <p:nvPr>
            <p:ph type="title"/>
          </p:nvPr>
        </p:nvSpPr>
        <p:spPr>
          <a:xfrm>
            <a:off x="95222" y="424711"/>
            <a:ext cx="9692640" cy="1325562"/>
          </a:xfrm>
        </p:spPr>
        <p:txBody>
          <a:bodyPr>
            <a:normAutofit/>
          </a:bodyPr>
          <a:lstStyle/>
          <a:p>
            <a:r>
              <a:rPr lang="tr-TR" sz="2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MİSAFİR SÜRDÜRÜLEBİLİRLİK MEMNUNİYET ORANI</a:t>
            </a:r>
            <a:r>
              <a:rPr lang="tr-TR" sz="1800" dirty="0">
                <a:effectLst/>
                <a:latin typeface="Calibri" panose="020F0502020204030204" pitchFamily="34" charset="0"/>
                <a:ea typeface="Calibri" panose="020F0502020204030204" pitchFamily="34" charset="0"/>
                <a:cs typeface="Times New Roman" panose="02020603050405020304" pitchFamily="18" charset="0"/>
              </a:rPr>
              <a:t/>
            </a:r>
            <a:br>
              <a:rPr lang="tr-TR" sz="1800" dirty="0">
                <a:effectLst/>
                <a:latin typeface="Calibri" panose="020F0502020204030204" pitchFamily="34" charset="0"/>
                <a:ea typeface="Calibri" panose="020F0502020204030204" pitchFamily="34" charset="0"/>
                <a:cs typeface="Times New Roman" panose="02020603050405020304" pitchFamily="18" charset="0"/>
              </a:rPr>
            </a:br>
            <a:endParaRPr lang="tr-TR" dirty="0"/>
          </a:p>
        </p:txBody>
      </p:sp>
      <p:sp>
        <p:nvSpPr>
          <p:cNvPr id="14" name="Metin kutusu 13"/>
          <p:cNvSpPr txBox="1"/>
          <p:nvPr/>
        </p:nvSpPr>
        <p:spPr>
          <a:xfrm>
            <a:off x="95222" y="1671445"/>
            <a:ext cx="5707117" cy="3046988"/>
          </a:xfrm>
          <a:prstGeom prst="rect">
            <a:avLst/>
          </a:prstGeom>
          <a:noFill/>
        </p:spPr>
        <p:txBody>
          <a:bodyPr wrap="square" rtlCol="0">
            <a:spAutoFit/>
          </a:bodyPr>
          <a:lstStyle/>
          <a:p>
            <a:r>
              <a:rPr lang="tr-TR" sz="1600" dirty="0">
                <a:latin typeface="Calibri" panose="020F0502020204030204" pitchFamily="34" charset="0"/>
                <a:cs typeface="Calibri" panose="020F0502020204030204" pitchFamily="34" charset="0"/>
              </a:rPr>
              <a:t>Misafir ve personel alanlarında oluşturduğumuz çevre ve sürdürülebilirlik panoları ile sürdürülebilir turizm kapsamında yapılan uygulamalarımız hakkında bilgilendirme yapılmaktadır.</a:t>
            </a:r>
          </a:p>
          <a:p>
            <a:r>
              <a:rPr lang="tr-TR" sz="1600" dirty="0">
                <a:latin typeface="Calibri" panose="020F0502020204030204" pitchFamily="34" charset="0"/>
                <a:cs typeface="Calibri" panose="020F0502020204030204" pitchFamily="34" charset="0"/>
              </a:rPr>
              <a:t>Anketlerimizde sürdürülebilirlik ile ilgili uygulamalarımızın memnuniyetini ölçen sorular bulunmakta olup; sürekli misafir memnuniyetini arttırmayı hedeflemekteyiz.</a:t>
            </a:r>
          </a:p>
          <a:p>
            <a:endParaRPr lang="tr-TR" sz="1600" dirty="0">
              <a:latin typeface="Calibri" panose="020F0502020204030204" pitchFamily="34" charset="0"/>
              <a:cs typeface="Calibri" panose="020F0502020204030204" pitchFamily="34" charset="0"/>
            </a:endParaRPr>
          </a:p>
          <a:p>
            <a:r>
              <a:rPr lang="tr-TR" sz="1600" dirty="0">
                <a:latin typeface="Calibri" panose="020F0502020204030204" pitchFamily="34" charset="0"/>
                <a:cs typeface="Calibri" panose="020F0502020204030204" pitchFamily="34" charset="0"/>
              </a:rPr>
              <a:t>Misafir sürdürülebilirlik memnuniyet oranı 2023 yılında %36’dır. 2024 yılında hedefimiz %50’dir</a:t>
            </a:r>
            <a:r>
              <a:rPr lang="tr-TR" sz="1600" dirty="0" smtClean="0">
                <a:latin typeface="Calibri" panose="020F0502020204030204" pitchFamily="34" charset="0"/>
                <a:cs typeface="Calibri" panose="020F0502020204030204" pitchFamily="34" charset="0"/>
              </a:rPr>
              <a:t>. 2024 yılında </a:t>
            </a:r>
            <a:r>
              <a:rPr lang="tr-TR" sz="1600" dirty="0">
                <a:latin typeface="Calibri" panose="020F0502020204030204" pitchFamily="34" charset="0"/>
                <a:cs typeface="Calibri" panose="020F0502020204030204" pitchFamily="34" charset="0"/>
              </a:rPr>
              <a:t>misafir sürdürülebilirlik memnuniyet oranı %</a:t>
            </a:r>
            <a:r>
              <a:rPr lang="tr-TR" sz="1600" dirty="0" smtClean="0">
                <a:latin typeface="Calibri" panose="020F0502020204030204" pitchFamily="34" charset="0"/>
                <a:cs typeface="Calibri" panose="020F0502020204030204" pitchFamily="34" charset="0"/>
              </a:rPr>
              <a:t>77’dir. 2025 </a:t>
            </a:r>
            <a:r>
              <a:rPr lang="tr-TR" sz="1600">
                <a:latin typeface="Calibri" panose="020F0502020204030204" pitchFamily="34" charset="0"/>
                <a:cs typeface="Calibri" panose="020F0502020204030204" pitchFamily="34" charset="0"/>
              </a:rPr>
              <a:t>yılında </a:t>
            </a:r>
            <a:r>
              <a:rPr lang="tr-TR" sz="1600" smtClean="0">
                <a:latin typeface="Calibri" panose="020F0502020204030204" pitchFamily="34" charset="0"/>
                <a:cs typeface="Calibri" panose="020F0502020204030204" pitchFamily="34" charset="0"/>
              </a:rPr>
              <a:t>hedefimiz %80’dir.</a:t>
            </a:r>
            <a:endParaRPr lang="tr-TR" sz="1600" dirty="0">
              <a:latin typeface="Calibri" panose="020F0502020204030204" pitchFamily="34" charset="0"/>
              <a:cs typeface="Calibri" panose="020F0502020204030204" pitchFamily="34" charset="0"/>
            </a:endParaRPr>
          </a:p>
          <a:p>
            <a:endParaRPr lang="tr-TR" sz="1600" dirty="0">
              <a:latin typeface="Calibri" panose="020F0502020204030204" pitchFamily="34" charset="0"/>
              <a:cs typeface="Calibri" panose="020F0502020204030204" pitchFamily="34" charset="0"/>
            </a:endParaRPr>
          </a:p>
        </p:txBody>
      </p:sp>
      <p:pic>
        <p:nvPicPr>
          <p:cNvPr id="16" name="Resim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88923" y="1530512"/>
            <a:ext cx="3810456" cy="5080607"/>
          </a:xfrm>
          <a:prstGeom prst="rect">
            <a:avLst/>
          </a:prstGeom>
        </p:spPr>
      </p:pic>
    </p:spTree>
    <p:extLst>
      <p:ext uri="{BB962C8B-B14F-4D97-AF65-F5344CB8AC3E}">
        <p14:creationId xmlns:p14="http://schemas.microsoft.com/office/powerpoint/2010/main" val="389261752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Unvan 3"/>
          <p:cNvSpPr>
            <a:spLocks noGrp="1"/>
          </p:cNvSpPr>
          <p:nvPr>
            <p:ph type="title"/>
          </p:nvPr>
        </p:nvSpPr>
        <p:spPr>
          <a:xfrm>
            <a:off x="2325659" y="-181526"/>
            <a:ext cx="9601200" cy="1485900"/>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PERSONELE SUNULAN İMKANLAR</a:t>
            </a:r>
          </a:p>
        </p:txBody>
      </p:sp>
      <p:sp>
        <p:nvSpPr>
          <p:cNvPr id="5" name="İçerik Yer Tutucusu 4"/>
          <p:cNvSpPr>
            <a:spLocks noGrp="1"/>
          </p:cNvSpPr>
          <p:nvPr>
            <p:ph idx="1"/>
          </p:nvPr>
        </p:nvSpPr>
        <p:spPr>
          <a:xfrm>
            <a:off x="0" y="1558287"/>
            <a:ext cx="8628700" cy="4363198"/>
          </a:xfrm>
        </p:spPr>
        <p:txBody>
          <a:bodyPr>
            <a:normAutofit fontScale="55000" lnSpcReduction="20000"/>
          </a:bodyPr>
          <a:lstStyle/>
          <a:p>
            <a:pPr marL="0" indent="0">
              <a:buNone/>
            </a:pPr>
            <a:endParaRPr lang="tr-TR" dirty="0"/>
          </a:p>
          <a:p>
            <a:r>
              <a:rPr lang="tr-TR" sz="2900" b="1" dirty="0">
                <a:latin typeface="Calibri" panose="020F0502020204030204" pitchFamily="34" charset="0"/>
                <a:cs typeface="Calibri" panose="020F0502020204030204" pitchFamily="34" charset="0"/>
              </a:rPr>
              <a:t>Lojman Kullanımı: </a:t>
            </a:r>
            <a:r>
              <a:rPr lang="tr-TR" sz="2900" dirty="0">
                <a:latin typeface="Calibri" panose="020F0502020204030204" pitchFamily="34" charset="0"/>
                <a:cs typeface="Calibri" panose="020F0502020204030204" pitchFamily="34" charset="0"/>
              </a:rPr>
              <a:t>Personel lojmanları </a:t>
            </a:r>
            <a:r>
              <a:rPr lang="tr-TR" sz="2900" dirty="0" err="1">
                <a:latin typeface="Calibri" panose="020F0502020204030204" pitchFamily="34" charset="0"/>
                <a:cs typeface="Calibri" panose="020F0502020204030204" pitchFamily="34" charset="0"/>
              </a:rPr>
              <a:t>Royal</a:t>
            </a:r>
            <a:r>
              <a:rPr lang="tr-TR" sz="2900" dirty="0">
                <a:latin typeface="Calibri" panose="020F0502020204030204" pitchFamily="34" charset="0"/>
                <a:cs typeface="Calibri" panose="020F0502020204030204" pitchFamily="34" charset="0"/>
              </a:rPr>
              <a:t> </a:t>
            </a:r>
            <a:r>
              <a:rPr lang="tr-TR" sz="2900" dirty="0" err="1">
                <a:latin typeface="Calibri" panose="020F0502020204030204" pitchFamily="34" charset="0"/>
                <a:cs typeface="Calibri" panose="020F0502020204030204" pitchFamily="34" charset="0"/>
              </a:rPr>
              <a:t>Seginus</a:t>
            </a:r>
            <a:r>
              <a:rPr lang="tr-TR" sz="2900" dirty="0">
                <a:latin typeface="Calibri" panose="020F0502020204030204" pitchFamily="34" charset="0"/>
                <a:cs typeface="Calibri" panose="020F0502020204030204" pitchFamily="34" charset="0"/>
              </a:rPr>
              <a:t> </a:t>
            </a:r>
            <a:r>
              <a:rPr lang="tr-TR" sz="2900" dirty="0" err="1">
                <a:latin typeface="Calibri" panose="020F0502020204030204" pitchFamily="34" charset="0"/>
                <a:cs typeface="Calibri" panose="020F0502020204030204" pitchFamily="34" charset="0"/>
              </a:rPr>
              <a:t>Hotel’de</a:t>
            </a:r>
            <a:r>
              <a:rPr lang="tr-TR" sz="2900" dirty="0">
                <a:latin typeface="Calibri" panose="020F0502020204030204" pitchFamily="34" charset="0"/>
                <a:cs typeface="Calibri" panose="020F0502020204030204" pitchFamily="34" charset="0"/>
              </a:rPr>
              <a:t> bu haktan faydalanmak isteyen tüm personelimizin kullanımına açıktır.</a:t>
            </a:r>
          </a:p>
          <a:p>
            <a:r>
              <a:rPr lang="tr-TR" sz="2900" b="1" dirty="0">
                <a:latin typeface="Calibri" panose="020F0502020204030204" pitchFamily="34" charset="0"/>
                <a:cs typeface="Calibri" panose="020F0502020204030204" pitchFamily="34" charset="0"/>
              </a:rPr>
              <a:t>Personel Servisleri: </a:t>
            </a:r>
            <a:r>
              <a:rPr lang="tr-TR" sz="2900" dirty="0">
                <a:latin typeface="Calibri" panose="020F0502020204030204" pitchFamily="34" charset="0"/>
                <a:cs typeface="Calibri" panose="020F0502020204030204" pitchFamily="34" charset="0"/>
              </a:rPr>
              <a:t>Değişik vardiyalarda çalışan personelimizin ulaşımını servis araçlarımız ile ücretsiz olarak sağlamaktayız. Çalışma saatlerine göre programı düzenlenen servis araçlarımız Antalya ve Lojman hattında taşıma yapmaktadır.</a:t>
            </a:r>
          </a:p>
          <a:p>
            <a:r>
              <a:rPr lang="tr-TR" sz="2900" b="1" dirty="0">
                <a:latin typeface="Calibri" panose="020F0502020204030204" pitchFamily="34" charset="0"/>
                <a:cs typeface="Calibri" panose="020F0502020204030204" pitchFamily="34" charset="0"/>
              </a:rPr>
              <a:t>Personel Yemekhanesi: </a:t>
            </a:r>
            <a:r>
              <a:rPr lang="tr-TR" sz="2900" dirty="0">
                <a:latin typeface="Calibri" panose="020F0502020204030204" pitchFamily="34" charset="0"/>
                <a:cs typeface="Calibri" panose="020F0502020204030204" pitchFamily="34" charset="0"/>
              </a:rPr>
              <a:t>Çalışanlarımız için personel yemekhanesinde çıkan tüm yiyecekler ücretsizdir. 14 günlük menüler dâhilinde en az 4 çeşit yemek, salata çeşitleri ve tatlı / meyve sunulmaktadır. </a:t>
            </a:r>
          </a:p>
          <a:p>
            <a:r>
              <a:rPr lang="tr-TR" sz="2900" b="1" dirty="0">
                <a:latin typeface="Calibri" panose="020F0502020204030204" pitchFamily="34" charset="0"/>
                <a:cs typeface="Calibri" panose="020F0502020204030204" pitchFamily="34" charset="0"/>
              </a:rPr>
              <a:t>Doktor Ofisi: </a:t>
            </a:r>
            <a:r>
              <a:rPr lang="tr-TR" sz="2900" dirty="0">
                <a:latin typeface="Calibri" panose="020F0502020204030204" pitchFamily="34" charset="0"/>
                <a:cs typeface="Calibri" panose="020F0502020204030204" pitchFamily="34" charset="0"/>
              </a:rPr>
              <a:t>Otelimizde çalışanlarımızın faydalanabildiği Doktor Ofisi bulunmaktadır. Doktor Ofisi’ </a:t>
            </a:r>
            <a:r>
              <a:rPr lang="tr-TR" sz="2900" dirty="0" err="1">
                <a:latin typeface="Calibri" panose="020F0502020204030204" pitchFamily="34" charset="0"/>
                <a:cs typeface="Calibri" panose="020F0502020204030204" pitchFamily="34" charset="0"/>
              </a:rPr>
              <a:t>nde</a:t>
            </a:r>
            <a:r>
              <a:rPr lang="tr-TR" sz="2900" dirty="0">
                <a:latin typeface="Calibri" panose="020F0502020204030204" pitchFamily="34" charset="0"/>
                <a:cs typeface="Calibri" panose="020F0502020204030204" pitchFamily="34" charset="0"/>
              </a:rPr>
              <a:t> 16 saat hemşire ve haftanın belirli günlerinde İşyeri Hekimi’ </a:t>
            </a:r>
            <a:r>
              <a:rPr lang="tr-TR" sz="2900" dirty="0" err="1">
                <a:latin typeface="Calibri" panose="020F0502020204030204" pitchFamily="34" charset="0"/>
                <a:cs typeface="Calibri" panose="020F0502020204030204" pitchFamily="34" charset="0"/>
              </a:rPr>
              <a:t>nden</a:t>
            </a:r>
            <a:r>
              <a:rPr lang="tr-TR" sz="2900" dirty="0">
                <a:latin typeface="Calibri" panose="020F0502020204030204" pitchFamily="34" charset="0"/>
                <a:cs typeface="Calibri" panose="020F0502020204030204" pitchFamily="34" charset="0"/>
              </a:rPr>
              <a:t> ücretsiz destek almaları sağlanmaktadır.</a:t>
            </a:r>
          </a:p>
          <a:p>
            <a:r>
              <a:rPr lang="tr-TR" sz="2900" b="1" dirty="0">
                <a:latin typeface="Calibri" panose="020F0502020204030204" pitchFamily="34" charset="0"/>
                <a:cs typeface="Calibri" panose="020F0502020204030204" pitchFamily="34" charset="0"/>
              </a:rPr>
              <a:t>Çamaşırhane Kullanımı: </a:t>
            </a:r>
            <a:r>
              <a:rPr lang="tr-TR" sz="2900" dirty="0">
                <a:latin typeface="Calibri" panose="020F0502020204030204" pitchFamily="34" charset="0"/>
                <a:cs typeface="Calibri" panose="020F0502020204030204" pitchFamily="34" charset="0"/>
              </a:rPr>
              <a:t>Tüm çalışanlarımız için iş üniformaları ve iş ile ilgili giyilen her türlü giysi ücretsiz olarak temizlenmektedir.  Eşitlik Şirketimizde ve otelimizde gerek misafir gerekse personel olarak farklı din, dil, ırk mensupları bulunmaktadır. Temel prensibimiz hiç kimsenin cinsiyet, din, dil ve ırk konularında ayrımcılığa maruz kalmamasıdır.</a:t>
            </a:r>
          </a:p>
          <a:p>
            <a:r>
              <a:rPr lang="tr-TR" sz="2900" b="1" dirty="0">
                <a:latin typeface="Calibri" panose="020F0502020204030204" pitchFamily="34" charset="0"/>
                <a:cs typeface="Calibri" panose="020F0502020204030204" pitchFamily="34" charset="0"/>
              </a:rPr>
              <a:t>Çalışan Öneri ve Görüşleri: </a:t>
            </a:r>
            <a:r>
              <a:rPr lang="tr-TR" sz="2900" dirty="0">
                <a:latin typeface="Calibri" panose="020F0502020204030204" pitchFamily="34" charset="0"/>
                <a:cs typeface="Calibri" panose="020F0502020204030204" pitchFamily="34" charset="0"/>
              </a:rPr>
              <a:t>Çalışanlarımızın öneri ve görüşlerini değerlendirmek amacıyla yılda 1 defa Personel Memnuniyeti Anketi yapılmaktadır. Anket sonuçları titizlikle değerlendirilmekte ve gerekli iyileştirmeler planlanmaktadır. Ayrıca öneri ve şikâyet kutusu aracılığıyla çalışanlarımız, rutin zamanlarda öneri ve görüşlerini dile getirebilmektedir.</a:t>
            </a:r>
          </a:p>
        </p:txBody>
      </p:sp>
      <p:pic>
        <p:nvPicPr>
          <p:cNvPr id="8" name="Resim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88722" y="200527"/>
            <a:ext cx="2516152" cy="3354870"/>
          </a:xfrm>
          <a:prstGeom prst="rect">
            <a:avLst/>
          </a:prstGeom>
        </p:spPr>
      </p:pic>
      <p:pic>
        <p:nvPicPr>
          <p:cNvPr id="14" name="Resim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21206" y="3739886"/>
            <a:ext cx="2251184" cy="3001579"/>
          </a:xfrm>
          <a:prstGeom prst="rect">
            <a:avLst/>
          </a:prstGeom>
        </p:spPr>
      </p:pic>
    </p:spTree>
    <p:extLst>
      <p:ext uri="{BB962C8B-B14F-4D97-AF65-F5344CB8AC3E}">
        <p14:creationId xmlns:p14="http://schemas.microsoft.com/office/powerpoint/2010/main" val="331240665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C0EB477-3CC8-E135-261B-D9EE408BB727}"/>
              </a:ext>
            </a:extLst>
          </p:cNvPr>
          <p:cNvSpPr>
            <a:spLocks noGrp="1"/>
          </p:cNvSpPr>
          <p:nvPr>
            <p:ph type="title" idx="4294967295"/>
          </p:nvPr>
        </p:nvSpPr>
        <p:spPr>
          <a:xfrm>
            <a:off x="0" y="-520700"/>
            <a:ext cx="9601200" cy="2097088"/>
          </a:xfrm>
        </p:spPr>
        <p:txBody>
          <a:bodyPr>
            <a:normAutofit/>
          </a:bodyPr>
          <a:lstStyle/>
          <a:p>
            <a:r>
              <a:rPr lang="tr-TR" sz="2800" b="1" dirty="0">
                <a:solidFill>
                  <a:schemeClr val="tx2">
                    <a:lumMod val="50000"/>
                  </a:schemeClr>
                </a:solidFill>
                <a:latin typeface="Calibri" panose="020F0502020204030204" pitchFamily="34" charset="0"/>
                <a:cs typeface="Calibri" panose="020F0502020204030204" pitchFamily="34" charset="0"/>
              </a:rPr>
              <a:t>LOJMANIMIZ</a:t>
            </a:r>
          </a:p>
        </p:txBody>
      </p:sp>
      <p:pic>
        <p:nvPicPr>
          <p:cNvPr id="4" name="Picture 2" descr="C:\Users\st-ik\AppData\Local\Microsoft\Windows\Temporary Internet Files\Content.Outlook\HWGSTAWZ\IMG-20211202-WA0004.jpg">
            <a:extLst>
              <a:ext uri="{FF2B5EF4-FFF2-40B4-BE49-F238E27FC236}">
                <a16:creationId xmlns="" xmlns:a16="http://schemas.microsoft.com/office/drawing/2014/main" id="{15BB4CE9-2F57-CFD8-029F-F0172985215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2957" y="4126571"/>
            <a:ext cx="3400802" cy="23587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st-ik\AppData\Local\Microsoft\Windows\Temporary Internet Files\Content.Outlook\HWGSTAWZ\IMG-20220303-WA0006.jpg">
            <a:extLst>
              <a:ext uri="{FF2B5EF4-FFF2-40B4-BE49-F238E27FC236}">
                <a16:creationId xmlns="" xmlns:a16="http://schemas.microsoft.com/office/drawing/2014/main" id="{97E6FA1D-E8B4-3BA9-D1CF-1D5667C49B1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3516" y="1077888"/>
            <a:ext cx="3299684" cy="2210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C:\Users\st-ik\AppData\Local\Microsoft\Windows\Temporary Internet Files\Content.Outlook\HWGSTAWZ\IMG-20220303-WA0008.jpg">
            <a:extLst>
              <a:ext uri="{FF2B5EF4-FFF2-40B4-BE49-F238E27FC236}">
                <a16:creationId xmlns="" xmlns:a16="http://schemas.microsoft.com/office/drawing/2014/main" id="{C82BB89C-0062-27F0-5CEA-6E812F4FBAA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1279" y="4126571"/>
            <a:ext cx="3035467" cy="23762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97712" y="703574"/>
            <a:ext cx="2999034" cy="2584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C:\Users\st-ik\AppData\Local\Microsoft\Windows\Temporary Internet Files\Content.Outlook\HWGSTAWZ\IMG-20220303-WA0007.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144723" y="2822844"/>
            <a:ext cx="3051268" cy="1887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734801"/>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0110C21C-F807-D244-A235-4127AE9DA3A6}"/>
              </a:ext>
            </a:extLst>
          </p:cNvPr>
          <p:cNvSpPr txBox="1">
            <a:spLocks/>
          </p:cNvSpPr>
          <p:nvPr/>
        </p:nvSpPr>
        <p:spPr>
          <a:xfrm>
            <a:off x="726393" y="-520784"/>
            <a:ext cx="9601200" cy="14859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tr-TR" sz="2800" b="1" dirty="0">
                <a:solidFill>
                  <a:srgbClr val="FF0000"/>
                </a:solidFill>
                <a:latin typeface="Calibri" panose="020F0502020204030204" pitchFamily="34" charset="0"/>
                <a:cs typeface="Calibri" panose="020F0502020204030204" pitchFamily="34" charset="0"/>
              </a:rPr>
              <a:t>KADINLAR GÜNÜNE ÖZEL</a:t>
            </a:r>
          </a:p>
        </p:txBody>
      </p:sp>
      <p:pic>
        <p:nvPicPr>
          <p:cNvPr id="6" name="8 Mart Stone Group Hotels Yatay Video" descr="8 Mart Stone Group Hotels Yatay Video">
            <a:hlinkClick r:id="" action="ppaction://media"/>
            <a:extLst>
              <a:ext uri="{FF2B5EF4-FFF2-40B4-BE49-F238E27FC236}">
                <a16:creationId xmlns="" xmlns:a16="http://schemas.microsoft.com/office/drawing/2014/main" id="{8912F745-99C7-E548-A9B0-CDAF1E7B70E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40602" y="965116"/>
            <a:ext cx="10270981" cy="5777427"/>
          </a:xfrm>
          <a:prstGeom prst="rect">
            <a:avLst/>
          </a:prstGeom>
        </p:spPr>
      </p:pic>
    </p:spTree>
    <p:extLst>
      <p:ext uri="{BB962C8B-B14F-4D97-AF65-F5344CB8AC3E}">
        <p14:creationId xmlns:p14="http://schemas.microsoft.com/office/powerpoint/2010/main" val="124803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99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C0EB477-3CC8-E135-261B-D9EE408BB727}"/>
              </a:ext>
            </a:extLst>
          </p:cNvPr>
          <p:cNvSpPr>
            <a:spLocks noGrp="1"/>
          </p:cNvSpPr>
          <p:nvPr>
            <p:ph type="title" idx="4294967295"/>
          </p:nvPr>
        </p:nvSpPr>
        <p:spPr>
          <a:xfrm>
            <a:off x="0" y="206375"/>
            <a:ext cx="9601200" cy="1485900"/>
          </a:xfrm>
        </p:spPr>
        <p:txBody>
          <a:bodyPr>
            <a:normAutofit/>
          </a:bodyPr>
          <a:lstStyle/>
          <a:p>
            <a:r>
              <a:rPr lang="tr-TR" sz="3200" b="1" dirty="0">
                <a:solidFill>
                  <a:schemeClr val="tx2">
                    <a:lumMod val="50000"/>
                  </a:schemeClr>
                </a:solidFill>
                <a:latin typeface="Calibri" panose="020F0502020204030204" pitchFamily="34" charset="0"/>
                <a:cs typeface="Calibri" panose="020F0502020204030204" pitchFamily="34" charset="0"/>
              </a:rPr>
              <a:t>HAYVAN HAKLARINI KORUMA</a:t>
            </a:r>
          </a:p>
        </p:txBody>
      </p:sp>
      <p:sp>
        <p:nvSpPr>
          <p:cNvPr id="3" name="Metin kutusu 2"/>
          <p:cNvSpPr txBox="1"/>
          <p:nvPr/>
        </p:nvSpPr>
        <p:spPr>
          <a:xfrm>
            <a:off x="299949" y="2043771"/>
            <a:ext cx="6298324" cy="1477328"/>
          </a:xfrm>
          <a:prstGeom prst="rect">
            <a:avLst/>
          </a:prstGeom>
          <a:noFill/>
        </p:spPr>
        <p:txBody>
          <a:bodyPr wrap="square" rtlCol="0">
            <a:spAutoFit/>
          </a:bodyPr>
          <a:lstStyle/>
          <a:p>
            <a:r>
              <a:rPr lang="tr-TR" b="1" dirty="0">
                <a:latin typeface="Calibri" panose="020F0502020204030204" pitchFamily="34" charset="0"/>
                <a:cs typeface="Calibri" panose="020F0502020204030204" pitchFamily="34" charset="0"/>
              </a:rPr>
              <a:t>Her gün tesisimizden </a:t>
            </a:r>
            <a:r>
              <a:rPr lang="tr-TR" b="1" dirty="0" err="1">
                <a:latin typeface="Calibri" panose="020F0502020204030204" pitchFamily="34" charset="0"/>
                <a:cs typeface="Calibri" panose="020F0502020204030204" pitchFamily="34" charset="0"/>
              </a:rPr>
              <a:t>Kuhayder</a:t>
            </a:r>
            <a:r>
              <a:rPr lang="tr-TR" b="1" dirty="0">
                <a:latin typeface="Calibri" panose="020F0502020204030204" pitchFamily="34" charset="0"/>
                <a:cs typeface="Calibri" panose="020F0502020204030204" pitchFamily="34" charset="0"/>
              </a:rPr>
              <a:t> Barınağına yemek gönderimi desteği vermekteyiz.</a:t>
            </a:r>
          </a:p>
          <a:p>
            <a:r>
              <a:rPr lang="tr-TR" b="1" dirty="0">
                <a:latin typeface="Calibri" panose="020F0502020204030204" pitchFamily="34" charset="0"/>
                <a:cs typeface="Calibri" panose="020F0502020204030204" pitchFamily="34" charset="0"/>
              </a:rPr>
              <a:t>Tesiste bulunan hayvanlara veteriner hizmeti sağlamaktayız.</a:t>
            </a:r>
          </a:p>
          <a:p>
            <a:r>
              <a:rPr lang="tr-TR" b="1" dirty="0">
                <a:latin typeface="Calibri" panose="020F0502020204030204" pitchFamily="34" charset="0"/>
                <a:cs typeface="Calibri" panose="020F0502020204030204" pitchFamily="34" charset="0"/>
              </a:rPr>
              <a:t>Kedi evlerimiz bulunmaktadır.</a:t>
            </a:r>
          </a:p>
          <a:p>
            <a:endParaRPr lang="tr-TR" dirty="0"/>
          </a:p>
        </p:txBody>
      </p:sp>
      <p:pic>
        <p:nvPicPr>
          <p:cNvPr id="4" name="Resim 3"/>
          <p:cNvPicPr>
            <a:picLocks noChangeAspect="1"/>
          </p:cNvPicPr>
          <p:nvPr/>
        </p:nvPicPr>
        <p:blipFill rotWithShape="1">
          <a:blip r:embed="rId2" cstate="print">
            <a:extLst>
              <a:ext uri="{28A0092B-C50C-407E-A947-70E740481C1C}">
                <a14:useLocalDpi xmlns:a14="http://schemas.microsoft.com/office/drawing/2010/main" val="0"/>
              </a:ext>
            </a:extLst>
          </a:blip>
          <a:srcRect t="5364" r="4680" b="6820"/>
          <a:stretch/>
        </p:blipFill>
        <p:spPr>
          <a:xfrm rot="16200000">
            <a:off x="2245328" y="3263138"/>
            <a:ext cx="2882596" cy="3860707"/>
          </a:xfrm>
          <a:prstGeom prst="rect">
            <a:avLst/>
          </a:prstGeom>
        </p:spPr>
      </p:pic>
      <p:pic>
        <p:nvPicPr>
          <p:cNvPr id="5" name="Resim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99437" y="1133683"/>
            <a:ext cx="3581125" cy="4774832"/>
          </a:xfrm>
          <a:prstGeom prst="rect">
            <a:avLst/>
          </a:prstGeom>
        </p:spPr>
      </p:pic>
    </p:spTree>
    <p:extLst>
      <p:ext uri="{BB962C8B-B14F-4D97-AF65-F5344CB8AC3E}">
        <p14:creationId xmlns:p14="http://schemas.microsoft.com/office/powerpoint/2010/main" val="2596563763"/>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FC0EB477-3CC8-E135-261B-D9EE408BB727}"/>
              </a:ext>
            </a:extLst>
          </p:cNvPr>
          <p:cNvSpPr>
            <a:spLocks noGrp="1"/>
          </p:cNvSpPr>
          <p:nvPr>
            <p:ph type="title" idx="4294967295"/>
          </p:nvPr>
        </p:nvSpPr>
        <p:spPr>
          <a:xfrm>
            <a:off x="0" y="-514350"/>
            <a:ext cx="9601200" cy="1485900"/>
          </a:xfrm>
        </p:spPr>
        <p:txBody>
          <a:bodyPr>
            <a:normAutofit/>
          </a:bodyPr>
          <a:lstStyle/>
          <a:p>
            <a:r>
              <a:rPr lang="tr-TR" sz="2800" b="1" dirty="0">
                <a:solidFill>
                  <a:srgbClr val="FF0000"/>
                </a:solidFill>
                <a:latin typeface="Calibri" panose="020F0502020204030204" pitchFamily="34" charset="0"/>
                <a:cs typeface="Calibri" panose="020F0502020204030204" pitchFamily="34" charset="0"/>
              </a:rPr>
              <a:t>TOPLUMA HİZMET FAALİYETLERİ</a:t>
            </a:r>
          </a:p>
        </p:txBody>
      </p:sp>
      <p:sp>
        <p:nvSpPr>
          <p:cNvPr id="4" name="Dikdörtgen 3"/>
          <p:cNvSpPr/>
          <p:nvPr/>
        </p:nvSpPr>
        <p:spPr>
          <a:xfrm>
            <a:off x="176057" y="821690"/>
            <a:ext cx="5071099" cy="3785652"/>
          </a:xfrm>
          <a:prstGeom prst="rect">
            <a:avLst/>
          </a:prstGeom>
        </p:spPr>
        <p:txBody>
          <a:bodyPr wrap="square">
            <a:spAutoFit/>
          </a:bodyPr>
          <a:lstStyle/>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Stone grup ailesi olarak, topluma hizmet faaliyetlerini önemsiyoruz. </a:t>
            </a:r>
            <a:r>
              <a:rPr lang="tr-TR" sz="1600" dirty="0" err="1">
                <a:latin typeface="Calibri" panose="020F0502020204030204" pitchFamily="34" charset="0"/>
                <a:cs typeface="Calibri" panose="020F0502020204030204" pitchFamily="34" charset="0"/>
              </a:rPr>
              <a:t>ZİÇEV’e</a:t>
            </a:r>
            <a:r>
              <a:rPr lang="tr-TR" sz="1600" dirty="0">
                <a:latin typeface="Calibri" panose="020F0502020204030204" pitchFamily="34" charset="0"/>
                <a:cs typeface="Calibri" panose="020F0502020204030204" pitchFamily="34" charset="0"/>
              </a:rPr>
              <a:t> (Zihinsel Yetersiz Çocukları Yetiştirme ve Koruma Vakfı) belirli aralıklarla destek vermekteyiz. Ofislerde kullanılan takvimlerimiz </a:t>
            </a:r>
            <a:r>
              <a:rPr lang="tr-TR" sz="1600" dirty="0" err="1">
                <a:latin typeface="Calibri" panose="020F0502020204030204" pitchFamily="34" charset="0"/>
                <a:cs typeface="Calibri" panose="020F0502020204030204" pitchFamily="34" charset="0"/>
              </a:rPr>
              <a:t>ZİÇEV’den</a:t>
            </a:r>
            <a:r>
              <a:rPr lang="tr-TR" sz="1600" dirty="0">
                <a:latin typeface="Calibri" panose="020F0502020204030204" pitchFamily="34" charset="0"/>
                <a:cs typeface="Calibri" panose="020F0502020204030204" pitchFamily="34" charset="0"/>
              </a:rPr>
              <a:t> alınmaktadır. ZİÇEV tarafından düzenlenen organizasyona Stone Grup ev sahipliği yapmıştır. Belirli dönemlerde ZİÇEV tarafından üretilen reçeller satın alınarak özel çocukların eğitimine destek olunmaktadır.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Güncel olarak 20 öğrenciye burs vermekle birlikte, burslu okumakta olduğumuz öğrenciler bulunmaktadır.</a:t>
            </a:r>
          </a:p>
          <a:p>
            <a:pPr marL="285750" indent="-285750">
              <a:buFont typeface="Arial" panose="020B0604020202020204" pitchFamily="34" charset="0"/>
              <a:buChar char="•"/>
            </a:pPr>
            <a:r>
              <a:rPr lang="tr-TR" sz="1600" dirty="0">
                <a:latin typeface="Calibri" panose="020F0502020204030204" pitchFamily="34" charset="0"/>
                <a:cs typeface="Calibri" panose="020F0502020204030204" pitchFamily="34" charset="0"/>
              </a:rPr>
              <a:t>Şubat ayında birçok şehrimizi etkileyen Kahramanmaraş depremi sonrasında otellerimizde depremzede vatandaşlarımızın konaklamasını sağladık. Antalya’da istihdam süreçlerinde destek olmaktayız. Deprem bölgelerine yardımlarımız devam etmektedir.</a:t>
            </a:r>
          </a:p>
        </p:txBody>
      </p:sp>
      <p:pic>
        <p:nvPicPr>
          <p:cNvPr id="5" name="Resim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6158" y="4746129"/>
            <a:ext cx="2927735" cy="2043673"/>
          </a:xfrm>
          <a:prstGeom prst="rect">
            <a:avLst/>
          </a:prstGeom>
        </p:spPr>
      </p:pic>
      <p:pic>
        <p:nvPicPr>
          <p:cNvPr id="6" name="Resim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2657" y="4057262"/>
            <a:ext cx="2175121" cy="2732540"/>
          </a:xfrm>
          <a:prstGeom prst="rect">
            <a:avLst/>
          </a:prstGeom>
        </p:spPr>
      </p:pic>
      <p:pic>
        <p:nvPicPr>
          <p:cNvPr id="7" name="Resim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3800" y="821690"/>
            <a:ext cx="4471395" cy="2573748"/>
          </a:xfrm>
          <a:prstGeom prst="rect">
            <a:avLst/>
          </a:prstGeom>
        </p:spPr>
      </p:pic>
      <p:pic>
        <p:nvPicPr>
          <p:cNvPr id="8" name="Resim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60275" y="4057262"/>
            <a:ext cx="2114755" cy="2732540"/>
          </a:xfrm>
          <a:prstGeom prst="rect">
            <a:avLst/>
          </a:prstGeom>
        </p:spPr>
      </p:pic>
    </p:spTree>
    <p:extLst>
      <p:ext uri="{BB962C8B-B14F-4D97-AF65-F5344CB8AC3E}">
        <p14:creationId xmlns:p14="http://schemas.microsoft.com/office/powerpoint/2010/main" val="36408258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6.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8.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9.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0.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2752</TotalTime>
  <Words>5382</Words>
  <Application>Microsoft Office PowerPoint</Application>
  <PresentationFormat>Geniş ekran</PresentationFormat>
  <Paragraphs>371</Paragraphs>
  <Slides>81</Slides>
  <Notes>2</Notes>
  <HiddenSlides>0</HiddenSlides>
  <MMClips>1</MMClips>
  <ScaleCrop>false</ScaleCrop>
  <HeadingPairs>
    <vt:vector size="6" baseType="variant">
      <vt:variant>
        <vt:lpstr>Kullanılan Yazı Tipleri</vt:lpstr>
      </vt:variant>
      <vt:variant>
        <vt:i4>8</vt:i4>
      </vt:variant>
      <vt:variant>
        <vt:lpstr>Tema</vt:lpstr>
      </vt:variant>
      <vt:variant>
        <vt:i4>1</vt:i4>
      </vt:variant>
      <vt:variant>
        <vt:lpstr>Slayt Başlıkları</vt:lpstr>
      </vt:variant>
      <vt:variant>
        <vt:i4>81</vt:i4>
      </vt:variant>
    </vt:vector>
  </HeadingPairs>
  <TitlesOfParts>
    <vt:vector size="90" baseType="lpstr">
      <vt:lpstr>Arial</vt:lpstr>
      <vt:lpstr>Calibri</vt:lpstr>
      <vt:lpstr>Calibri Light</vt:lpstr>
      <vt:lpstr>Courier New</vt:lpstr>
      <vt:lpstr>Helvetica</vt:lpstr>
      <vt:lpstr>Symbol</vt:lpstr>
      <vt:lpstr>Times New Roman</vt:lpstr>
      <vt:lpstr>Wingdings</vt:lpstr>
      <vt:lpstr>Office Teması</vt:lpstr>
      <vt:lpstr>           ROYAL SEGİNUS HOTEL  SÜRDÜRÜLEBİLİRLİK RAPORU 2024</vt:lpstr>
      <vt:lpstr>HAKKIMIZDA </vt:lpstr>
      <vt:lpstr>OTELLERİMİZ </vt:lpstr>
      <vt:lpstr>PowerPoint Sunusu</vt:lpstr>
      <vt:lpstr>ÖDÜL VE SERTİKALAR</vt:lpstr>
      <vt:lpstr>PowerPoint Sunusu</vt:lpstr>
      <vt:lpstr>PowerPoint Sunusu</vt:lpstr>
      <vt:lpstr>PowerPoint Sunusu</vt:lpstr>
      <vt:lpstr>PowerPoint Sunusu</vt:lpstr>
      <vt:lpstr>POLİTİKALARIMIZ </vt:lpstr>
      <vt:lpstr>                      GIDA GÜVENLİĞİ POLİTİKASI</vt:lpstr>
      <vt:lpstr>ÇOCUK HAKLARI POLİTİKASI</vt:lpstr>
      <vt:lpstr>           ÇALIŞAN HAKLARI VE SOSYAL SORUMLULUK POLİTİKASI</vt:lpstr>
      <vt:lpstr>                                  ÇEVRE POLİTİKASI</vt:lpstr>
      <vt:lpstr>KADIN HAKLARI VE CİNSİYET EŞİTLİĞİ POLİTİKASI</vt:lpstr>
      <vt:lpstr>SÜRDÜRÜLEBİLİRLİK POLİTİKASI</vt:lpstr>
      <vt:lpstr>          SÜRDÜRÜLEBİLİRLİK POLİTİKASI</vt:lpstr>
      <vt:lpstr>ENERJİ KAYNAKLARININ YÖNETİMİ</vt:lpstr>
      <vt:lpstr>ENERJİ YÖNETİMİ</vt:lpstr>
      <vt:lpstr>          ENERJİ DOSTU ALTYAPIMIZ </vt:lpstr>
      <vt:lpstr>          ENERJİ DOSTU ALTYAPIMIZ </vt:lpstr>
      <vt:lpstr>          ENERJİ DOSTU ALTYAPIMIZ </vt:lpstr>
      <vt:lpstr>GÜNEŞ PANELLERİ</vt:lpstr>
      <vt:lpstr>ELEKTRİK TÜKETİMİ</vt:lpstr>
      <vt:lpstr>DOĞALGAZ TÜKETİMİ</vt:lpstr>
      <vt:lpstr>SU TÜKETİMLERİ</vt:lpstr>
      <vt:lpstr>SU TÜKETİMİ</vt:lpstr>
      <vt:lpstr>SU TASARRUFU UYGULAMALARI</vt:lpstr>
      <vt:lpstr>SU SEBİLLERİ VE İÇİLEBİLİR KALİTEDE MUSLUK SUYU</vt:lpstr>
      <vt:lpstr>PLASTİK TÜKETİMİ</vt:lpstr>
      <vt:lpstr>SIFIR ATIK</vt:lpstr>
      <vt:lpstr>PowerPoint Sunusu</vt:lpstr>
      <vt:lpstr>PowerPoint Sunusu</vt:lpstr>
      <vt:lpstr>KİMYASAL TÜKETİMİ</vt:lpstr>
      <vt:lpstr>PowerPoint Sunusu</vt:lpstr>
      <vt:lpstr>PowerPoint Sunusu</vt:lpstr>
      <vt:lpstr>PowerPoint Sunusu</vt:lpstr>
      <vt:lpstr>YEREL HALKIN DESTEKLENMESİ-ONAYLI TEDARİKÇİ LİSTESİ </vt:lpstr>
      <vt:lpstr>PowerPoint Sunusu</vt:lpstr>
      <vt:lpstr>PowerPoint Sunusu</vt:lpstr>
      <vt:lpstr>PowerPoint Sunusu</vt:lpstr>
      <vt:lpstr>YEREL-BÖLGESEL İSTİHDAM</vt:lpstr>
      <vt:lpstr>PowerPoint Sunusu</vt:lpstr>
      <vt:lpstr>Sürdürülebilirlik Konulu Etkinlikler&amp; Eğitimler </vt:lpstr>
      <vt:lpstr>EĞİTİMLER</vt:lpstr>
      <vt:lpstr>PowerPoint Sunusu</vt:lpstr>
      <vt:lpstr>ÇEVRE BİLİNCİ VE SIFIR ATIK EĞİTİMİ  </vt:lpstr>
      <vt:lpstr>TEHLİKELİ MADDE ve GÜVENLİĞİ EĞİTİMİ</vt:lpstr>
      <vt:lpstr>TEMEL HİJYEN ve LEGİONELLA FARKINDALIK EĞİTİMİ </vt:lpstr>
      <vt:lpstr>ÇOCUK HAKLARI ve ÇOCUK İSTİSMARINA FARKINDALIK EĞİTİMİ </vt:lpstr>
      <vt:lpstr>OPERASYONEL SÜRDÜRÜLEBİLİRLİK EĞİTİMİ </vt:lpstr>
      <vt:lpstr>ENERJİ VERİMLİLİĞİ VE ENERJİ YÖNETİMİ EĞİTİMİ</vt:lpstr>
      <vt:lpstr>PowerPoint Sunusu</vt:lpstr>
      <vt:lpstr>YABAN HAYATI EĞİTİMİ</vt:lpstr>
      <vt:lpstr>EKAD CARETTA CARETTA BİLGİLENDİRME EĞİTİMİ</vt:lpstr>
      <vt:lpstr>SAHİL TEMİZLİĞİ  ETKİNLİĞİ</vt:lpstr>
      <vt:lpstr>DÜNYA ÇEVRE GÜNÜNE ÖZEL  ÇEVRE ETKİNLİĞİ FOTOĞRAFI </vt:lpstr>
      <vt:lpstr>PEYZAJ DÜZENLEMESİ</vt:lpstr>
      <vt:lpstr>KUM ZAMBAĞI (PANCRATİUM MARİTİMUM)</vt:lpstr>
      <vt:lpstr>CARETTA CARETTA</vt:lpstr>
      <vt:lpstr>KÜLTÜREL MİRASIMIZIN KORUNMASI VE TANITILMASI</vt:lpstr>
      <vt:lpstr>PowerPoint Sunusu</vt:lpstr>
      <vt:lpstr>TÜRK GECESİ </vt:lpstr>
      <vt:lpstr>PowerPoint Sunusu</vt:lpstr>
      <vt:lpstr>TÜRK KÜLTÜRÜNÜ YANSITAN motifler </vt:lpstr>
      <vt:lpstr>TÜRK HAMAMI </vt:lpstr>
      <vt:lpstr>OSMANLI (OTTOMAN) ALAKART </vt:lpstr>
      <vt:lpstr>ANİMASYON TÜRK GECESİ </vt:lpstr>
      <vt:lpstr>YÖRESEL ANTALYA MUTFAĞI &amp; COĞRAFİ İŞARETLİ ÜRÜNLER </vt:lpstr>
      <vt:lpstr>KABAK TATLISI </vt:lpstr>
      <vt:lpstr>PİYAZ </vt:lpstr>
      <vt:lpstr>SERPME BÖREK</vt:lpstr>
      <vt:lpstr>TURUNÇ REÇELİ </vt:lpstr>
      <vt:lpstr>PLASTİK KAPAK KAMPANYASI</vt:lpstr>
      <vt:lpstr>MİSAFİR ALANINA VE PERSONEL ALANINA OLUŞTURULAN ÇEVRE PANOSU </vt:lpstr>
      <vt:lpstr>MİSAFİR SÜRDÜRÜLEBİLİRLİK MEMNUNİYET ORANI </vt:lpstr>
      <vt:lpstr>PERSONELE SUNULAN İMKANLAR</vt:lpstr>
      <vt:lpstr>LOJMANIMIZ</vt:lpstr>
      <vt:lpstr>PowerPoint Sunusu</vt:lpstr>
      <vt:lpstr>HAYVAN HAKLARINI KORUMA</vt:lpstr>
      <vt:lpstr>TOPLUMA HİZMET FAALİYETLERİ</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SEGİNUS HOTEL SÜRDÜRÜLEBİLİRLİK RAPORU 2023</dc:title>
  <dc:creator>Gida Office</dc:creator>
  <cp:lastModifiedBy>Ozum Celik</cp:lastModifiedBy>
  <cp:revision>308</cp:revision>
  <dcterms:created xsi:type="dcterms:W3CDTF">2023-07-19T11:37:26Z</dcterms:created>
  <dcterms:modified xsi:type="dcterms:W3CDTF">2024-10-03T09:51:28Z</dcterms:modified>
</cp:coreProperties>
</file>